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4"/>
  </p:notesMasterIdLst>
  <p:handoutMasterIdLst>
    <p:handoutMasterId r:id="rId15"/>
  </p:handoutMasterIdLst>
  <p:sldIdLst>
    <p:sldId id="304" r:id="rId2"/>
    <p:sldId id="305" r:id="rId3"/>
    <p:sldId id="306" r:id="rId4"/>
    <p:sldId id="307" r:id="rId5"/>
    <p:sldId id="308" r:id="rId6"/>
    <p:sldId id="318" r:id="rId7"/>
    <p:sldId id="317" r:id="rId8"/>
    <p:sldId id="316" r:id="rId9"/>
    <p:sldId id="312" r:id="rId10"/>
    <p:sldId id="313" r:id="rId11"/>
    <p:sldId id="314" r:id="rId12"/>
    <p:sldId id="315" r:id="rId13"/>
  </p:sldIdLst>
  <p:sldSz cx="9906000" cy="6858000" type="A4"/>
  <p:notesSz cx="6858000" cy="9144000"/>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DF4"/>
    <a:srgbClr val="00B5CB"/>
    <a:srgbClr val="E1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779" autoAdjust="0"/>
  </p:normalViewPr>
  <p:slideViewPr>
    <p:cSldViewPr snapToGrid="0">
      <p:cViewPr varScale="1">
        <p:scale>
          <a:sx n="74" d="100"/>
          <a:sy n="74" d="100"/>
        </p:scale>
        <p:origin x="1110" y="72"/>
      </p:cViewPr>
      <p:guideLst>
        <p:guide orient="horz" pos="4028"/>
        <p:guide orient="horz" pos="2102"/>
        <p:guide pos="3207"/>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76A8ECD-D3F8-4CB7-ADA6-DB927FE53768}" type="datetimeFigureOut">
              <a:rPr lang="ru-RU"/>
              <a:pPr/>
              <a:t>10.09.2015</a:t>
            </a:fld>
            <a:endParaRPr lang="ru-RU"/>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3849425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195"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195" fontAlgn="auto">
              <a:spcBef>
                <a:spcPts val="0"/>
              </a:spcBef>
              <a:spcAft>
                <a:spcPts val="0"/>
              </a:spcAft>
              <a:defRPr sz="1200" smtClean="0">
                <a:latin typeface="+mn-lt"/>
                <a:cs typeface="+mn-cs"/>
              </a:defRPr>
            </a:lvl1pPr>
          </a:lstStyle>
          <a:p>
            <a:pPr>
              <a:defRPr/>
            </a:pPr>
            <a:fld id="{E600AE7D-F9E9-4F84-A156-86B40493E244}" type="datetimeFigureOut">
              <a:rPr lang="ru-RU"/>
              <a:pPr>
                <a:defRPr/>
              </a:pPr>
              <a:t>10.09.2015</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195"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195"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207774573"/>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smtClean="0">
                  <a:solidFill>
                    <a:srgbClr val="000000"/>
                  </a:solidFill>
                </a:rPr>
                <a:t>	*	Footnote</a:t>
              </a:r>
            </a:p>
            <a:p>
              <a:pPr>
                <a:spcBef>
                  <a:spcPct val="20000"/>
                </a:spcBef>
                <a:defRPr/>
              </a:pPr>
              <a:r>
                <a:rPr kumimoji="0" lang="en-US" sz="120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smtClean="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49" y="1139824"/>
            <a:ext cx="4562475"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smtClean="0">
                <a:solidFill>
                  <a:schemeClr val="tx2"/>
                </a:solidFill>
                <a:latin typeface="+mj-lt"/>
                <a:ea typeface="Arial" charset="0"/>
                <a:cs typeface="+mj-cs"/>
              </a:rPr>
              <a:t>Московская область, Истринский район, </a:t>
            </a:r>
          </a:p>
          <a:p>
            <a:pPr eaLnBrk="0" hangingPunct="0"/>
            <a:r>
              <a:rPr lang="ru-RU" sz="1600" b="1" kern="0" dirty="0" smtClean="0">
                <a:solidFill>
                  <a:schemeClr val="tx2"/>
                </a:solidFill>
                <a:latin typeface="+mj-lt"/>
                <a:ea typeface="Arial" charset="0"/>
                <a:cs typeface="+mj-cs"/>
              </a:rPr>
              <a:t>с/п </a:t>
            </a:r>
            <a:r>
              <a:rPr lang="ru-RU" sz="1600" b="1" kern="0" dirty="0" err="1" smtClean="0">
                <a:solidFill>
                  <a:schemeClr val="tx2"/>
                </a:solidFill>
                <a:latin typeface="+mj-lt"/>
                <a:ea typeface="Arial" charset="0"/>
                <a:cs typeface="+mj-cs"/>
              </a:rPr>
              <a:t>Бужаровское</a:t>
            </a:r>
            <a:r>
              <a:rPr lang="ru-RU" sz="1600" b="1" kern="0" dirty="0" smtClean="0">
                <a:solidFill>
                  <a:schemeClr val="tx2"/>
                </a:solidFill>
                <a:latin typeface="+mj-lt"/>
                <a:ea typeface="Arial" charset="0"/>
                <a:cs typeface="+mj-cs"/>
              </a:rPr>
              <a:t>, дер. Алехново</a:t>
            </a:r>
          </a:p>
        </p:txBody>
      </p:sp>
      <p:sp>
        <p:nvSpPr>
          <p:cNvPr id="29" name="Title 1"/>
          <p:cNvSpPr txBox="1">
            <a:spLocks/>
          </p:cNvSpPr>
          <p:nvPr/>
        </p:nvSpPr>
        <p:spPr bwMode="auto">
          <a:xfrm>
            <a:off x="323850" y="2002269"/>
            <a:ext cx="3876675"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земельный </a:t>
            </a:r>
            <a:r>
              <a:rPr lang="ru-RU" sz="1600" b="1" kern="0" dirty="0" smtClean="0">
                <a:solidFill>
                  <a:schemeClr val="tx2"/>
                </a:solidFill>
                <a:latin typeface="+mj-lt"/>
                <a:ea typeface="Arial" charset="0"/>
                <a:cs typeface="+mj-cs"/>
              </a:rPr>
              <a:t>участок 700 кв.м;</a:t>
            </a:r>
          </a:p>
          <a:p>
            <a:pPr eaLnBrk="0" hangingPunct="0">
              <a:buFontTx/>
              <a:buChar char="-"/>
            </a:pPr>
            <a:r>
              <a:rPr lang="ru-RU" sz="1600" b="1" kern="0" dirty="0" smtClean="0">
                <a:solidFill>
                  <a:schemeClr val="tx2"/>
                </a:solidFill>
                <a:latin typeface="+mj-lt"/>
                <a:ea typeface="Arial" charset="0"/>
                <a:cs typeface="+mj-cs"/>
              </a:rPr>
              <a:t>здание </a:t>
            </a:r>
            <a:r>
              <a:rPr lang="ru-RU" sz="1600" b="1" kern="0" dirty="0" err="1" smtClean="0">
                <a:solidFill>
                  <a:schemeClr val="tx2"/>
                </a:solidFill>
                <a:latin typeface="+mj-lt"/>
                <a:ea typeface="Arial" charset="0"/>
                <a:cs typeface="+mj-cs"/>
              </a:rPr>
              <a:t>ветучастка</a:t>
            </a:r>
            <a:r>
              <a:rPr lang="ru-RU" sz="1600" b="1" kern="0" dirty="0" smtClean="0">
                <a:solidFill>
                  <a:schemeClr val="tx2"/>
                </a:solidFill>
                <a:latin typeface="+mj-lt"/>
                <a:ea typeface="Arial" charset="0"/>
                <a:cs typeface="+mj-cs"/>
              </a:rPr>
              <a:t> 14,5 кв.м.</a:t>
            </a:r>
          </a:p>
          <a:p>
            <a:pPr eaLnBrk="0" hangingPunct="0"/>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1" name="Title 1"/>
          <p:cNvSpPr txBox="1">
            <a:spLocks/>
          </p:cNvSpPr>
          <p:nvPr/>
        </p:nvSpPr>
        <p:spPr bwMode="auto">
          <a:xfrm>
            <a:off x="304800" y="3484617"/>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smtClean="0">
                <a:solidFill>
                  <a:schemeClr val="tx2"/>
                </a:solidFill>
                <a:latin typeface="+mj-lt"/>
                <a:ea typeface="Arial" charset="0"/>
                <a:cs typeface="+mj-cs"/>
              </a:rPr>
              <a:t>940 420,83 </a:t>
            </a:r>
            <a:r>
              <a:rPr lang="ru-RU" sz="1600" b="1" kern="0" dirty="0" smtClean="0">
                <a:solidFill>
                  <a:schemeClr val="tx2"/>
                </a:solidFill>
                <a:latin typeface="+mj-lt"/>
                <a:ea typeface="Arial" charset="0"/>
                <a:cs typeface="+mj-cs"/>
              </a:rPr>
              <a:t>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23850" y="2882040"/>
            <a:ext cx="35814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здания:</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неудовлетворительное.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3716856"/>
            <a:ext cx="3438525" cy="266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764800"/>
            <a:ext cx="3438525" cy="271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19075" y="3977060"/>
            <a:ext cx="3981450"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77826" y="848384"/>
            <a:ext cx="514508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r>
              <a:rPr lang="ru-RU" dirty="0" smtClean="0"/>
              <a:t>Информация об объекте недвижимости</a:t>
            </a:r>
            <a:endParaRPr lang="en-US" dirty="0" smtClean="0"/>
          </a:p>
        </p:txBody>
      </p:sp>
      <p:sp>
        <p:nvSpPr>
          <p:cNvPr id="5" name="Title 1"/>
          <p:cNvSpPr txBox="1">
            <a:spLocks/>
          </p:cNvSpPr>
          <p:nvPr/>
        </p:nvSpPr>
        <p:spPr bwMode="auto">
          <a:xfrm>
            <a:off x="331788" y="1610383"/>
            <a:ext cx="5086350"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a:solidFill>
                  <a:schemeClr val="tx2"/>
                </a:solidFill>
                <a:ea typeface="Arial" charset="0"/>
              </a:rPr>
              <a:t>Нежилое помещение в многоквартирном </a:t>
            </a:r>
          </a:p>
          <a:p>
            <a:pPr eaLnBrk="0" hangingPunct="0"/>
            <a:r>
              <a:rPr lang="ru-RU" sz="1600" b="1" kern="0" dirty="0">
                <a:solidFill>
                  <a:schemeClr val="tx2"/>
                </a:solidFill>
                <a:ea typeface="Arial" charset="0"/>
              </a:rPr>
              <a:t>жилом </a:t>
            </a:r>
            <a:r>
              <a:rPr lang="ru-RU" sz="1600" b="1" kern="0" dirty="0" smtClean="0">
                <a:solidFill>
                  <a:schemeClr val="tx2"/>
                </a:solidFill>
                <a:ea typeface="Arial" charset="0"/>
              </a:rPr>
              <a:t>доме по </a:t>
            </a:r>
            <a:r>
              <a:rPr lang="ru-RU" sz="1600" b="1" kern="0" dirty="0">
                <a:solidFill>
                  <a:schemeClr val="tx2"/>
                </a:solidFill>
                <a:ea typeface="Arial" charset="0"/>
              </a:rPr>
              <a:t>адресу</a:t>
            </a:r>
            <a:r>
              <a:rPr lang="ru-RU" sz="1600" b="1" kern="0" dirty="0" smtClean="0">
                <a:solidFill>
                  <a:schemeClr val="tx2"/>
                </a:solidFill>
                <a:ea typeface="Arial" charset="0"/>
              </a:rPr>
              <a:t>:</a:t>
            </a:r>
            <a:r>
              <a:rPr lang="ru-RU" sz="1600" b="1" kern="0" dirty="0" smtClean="0">
                <a:solidFill>
                  <a:schemeClr val="tx2"/>
                </a:solidFill>
                <a:latin typeface="+mj-lt"/>
                <a:ea typeface="Arial" charset="0"/>
                <a:cs typeface="+mj-cs"/>
              </a:rPr>
              <a:t> </a:t>
            </a:r>
          </a:p>
          <a:p>
            <a:pPr eaLnBrk="0" hangingPunct="0"/>
            <a:r>
              <a:rPr lang="ru-RU" sz="1600" b="1" kern="0" dirty="0" smtClean="0">
                <a:solidFill>
                  <a:schemeClr val="tx2"/>
                </a:solidFill>
                <a:latin typeface="+mj-lt"/>
                <a:ea typeface="Arial" charset="0"/>
                <a:cs typeface="+mj-cs"/>
              </a:rPr>
              <a:t>Московская область, г. Балашиха,</a:t>
            </a:r>
          </a:p>
          <a:p>
            <a:pPr eaLnBrk="0" hangingPunct="0"/>
            <a:r>
              <a:rPr lang="ru-RU" sz="1600" b="1" kern="0" dirty="0" err="1" smtClean="0">
                <a:solidFill>
                  <a:schemeClr val="tx2"/>
                </a:solidFill>
                <a:latin typeface="+mj-lt"/>
                <a:ea typeface="Arial" charset="0"/>
                <a:cs typeface="+mj-cs"/>
              </a:rPr>
              <a:t>мкр</a:t>
            </a:r>
            <a:r>
              <a:rPr lang="ru-RU" sz="1600" b="1" kern="0" dirty="0" smtClean="0">
                <a:solidFill>
                  <a:schemeClr val="tx2"/>
                </a:solidFill>
                <a:latin typeface="+mj-lt"/>
                <a:ea typeface="Arial" charset="0"/>
                <a:cs typeface="+mj-cs"/>
              </a:rPr>
              <a:t>-н Авиаторов, </a:t>
            </a:r>
            <a:r>
              <a:rPr lang="ru-RU" sz="1600" b="1" kern="0" dirty="0" err="1" smtClean="0">
                <a:solidFill>
                  <a:schemeClr val="tx2"/>
                </a:solidFill>
                <a:latin typeface="+mj-lt"/>
                <a:ea typeface="Arial" charset="0"/>
                <a:cs typeface="+mj-cs"/>
              </a:rPr>
              <a:t>бульв</a:t>
            </a:r>
            <a:r>
              <a:rPr lang="ru-RU" sz="1600" b="1" kern="0" dirty="0" smtClean="0">
                <a:solidFill>
                  <a:schemeClr val="tx2"/>
                </a:solidFill>
                <a:latin typeface="+mj-lt"/>
                <a:ea typeface="Arial" charset="0"/>
                <a:cs typeface="+mj-cs"/>
              </a:rPr>
              <a:t>. Нестерова, д. 1, пом. 1</a:t>
            </a:r>
          </a:p>
        </p:txBody>
      </p:sp>
      <p:sp>
        <p:nvSpPr>
          <p:cNvPr id="6" name="Title 1"/>
          <p:cNvSpPr txBox="1">
            <a:spLocks/>
          </p:cNvSpPr>
          <p:nvPr/>
        </p:nvSpPr>
        <p:spPr bwMode="auto">
          <a:xfrm>
            <a:off x="331788" y="2734334"/>
            <a:ext cx="407964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37,8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7" name="Title 1"/>
          <p:cNvSpPr txBox="1">
            <a:spLocks/>
          </p:cNvSpPr>
          <p:nvPr/>
        </p:nvSpPr>
        <p:spPr bwMode="auto">
          <a:xfrm>
            <a:off x="331788" y="3704455"/>
            <a:ext cx="482893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2 394 977,65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8" name="Title 1"/>
          <p:cNvSpPr txBox="1">
            <a:spLocks/>
          </p:cNvSpPr>
          <p:nvPr/>
        </p:nvSpPr>
        <p:spPr bwMode="auto">
          <a:xfrm>
            <a:off x="331788" y="3094979"/>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9" name="Рисунок 8" descr="Нестерова_1-1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121" y="774802"/>
            <a:ext cx="3346586" cy="2683432"/>
          </a:xfrm>
          <a:prstGeom prst="rect">
            <a:avLst/>
          </a:prstGeom>
          <a:noFill/>
          <a:ln>
            <a:noFill/>
          </a:ln>
        </p:spPr>
      </p:pic>
      <p:pic>
        <p:nvPicPr>
          <p:cNvPr id="10" name="Рисунок 9" descr="Нестерова_1-1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520" y="3704455"/>
            <a:ext cx="3320099" cy="2662219"/>
          </a:xfrm>
          <a:prstGeom prst="rect">
            <a:avLst/>
          </a:prstGeom>
          <a:noFill/>
          <a:ln>
            <a:noFill/>
          </a:ln>
        </p:spPr>
      </p:pic>
      <p:sp>
        <p:nvSpPr>
          <p:cNvPr id="11" name="Прямоугольник 10"/>
          <p:cNvSpPr/>
          <p:nvPr/>
        </p:nvSpPr>
        <p:spPr>
          <a:xfrm>
            <a:off x="231580" y="4061889"/>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spTree>
    <p:extLst>
      <p:ext uri="{BB962C8B-B14F-4D97-AF65-F5344CB8AC3E}">
        <p14:creationId xmlns:p14="http://schemas.microsoft.com/office/powerpoint/2010/main" val="415775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77826" y="848384"/>
            <a:ext cx="514508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r>
              <a:rPr lang="ru-RU" dirty="0" smtClean="0"/>
              <a:t>Информация об объекте недвижимости</a:t>
            </a:r>
            <a:endParaRPr lang="en-US" dirty="0" smtClean="0"/>
          </a:p>
        </p:txBody>
      </p:sp>
      <p:sp>
        <p:nvSpPr>
          <p:cNvPr id="5" name="Title 1"/>
          <p:cNvSpPr txBox="1">
            <a:spLocks/>
          </p:cNvSpPr>
          <p:nvPr/>
        </p:nvSpPr>
        <p:spPr bwMode="auto">
          <a:xfrm>
            <a:off x="331788" y="1610383"/>
            <a:ext cx="5086350"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Нежилое помещение в многоквартирном </a:t>
            </a:r>
          </a:p>
          <a:p>
            <a:pPr eaLnBrk="0" hangingPunct="0"/>
            <a:r>
              <a:rPr lang="ru-RU" sz="1600" b="1" kern="0" dirty="0" smtClean="0">
                <a:solidFill>
                  <a:schemeClr val="tx2"/>
                </a:solidFill>
                <a:latin typeface="+mj-lt"/>
                <a:ea typeface="Arial" charset="0"/>
                <a:cs typeface="+mj-cs"/>
              </a:rPr>
              <a:t>жилом доме по адресу: </a:t>
            </a:r>
          </a:p>
          <a:p>
            <a:pPr eaLnBrk="0" hangingPunct="0"/>
            <a:r>
              <a:rPr lang="ru-RU" sz="1600" b="1" kern="0" dirty="0" smtClean="0">
                <a:solidFill>
                  <a:schemeClr val="tx2"/>
                </a:solidFill>
                <a:latin typeface="+mj-lt"/>
                <a:ea typeface="Arial" charset="0"/>
                <a:cs typeface="+mj-cs"/>
              </a:rPr>
              <a:t>Московская область, г. Балашиха,</a:t>
            </a:r>
          </a:p>
          <a:p>
            <a:pPr eaLnBrk="0" hangingPunct="0"/>
            <a:r>
              <a:rPr lang="ru-RU" sz="1600" b="1" kern="0" dirty="0" err="1" smtClean="0">
                <a:solidFill>
                  <a:schemeClr val="tx2"/>
                </a:solidFill>
                <a:latin typeface="+mj-lt"/>
                <a:ea typeface="Arial" charset="0"/>
                <a:cs typeface="+mj-cs"/>
              </a:rPr>
              <a:t>мкр</a:t>
            </a:r>
            <a:r>
              <a:rPr lang="ru-RU" sz="1600" b="1" kern="0" dirty="0" smtClean="0">
                <a:solidFill>
                  <a:schemeClr val="tx2"/>
                </a:solidFill>
                <a:latin typeface="+mj-lt"/>
                <a:ea typeface="Arial" charset="0"/>
                <a:cs typeface="+mj-cs"/>
              </a:rPr>
              <a:t>-н Авиаторов, </a:t>
            </a:r>
            <a:r>
              <a:rPr lang="ru-RU" sz="1600" b="1" kern="0" dirty="0" err="1" smtClean="0">
                <a:solidFill>
                  <a:schemeClr val="tx2"/>
                </a:solidFill>
                <a:latin typeface="+mj-lt"/>
                <a:ea typeface="Arial" charset="0"/>
                <a:cs typeface="+mj-cs"/>
              </a:rPr>
              <a:t>бульв</a:t>
            </a:r>
            <a:r>
              <a:rPr lang="ru-RU" sz="1600" b="1" kern="0" dirty="0" smtClean="0">
                <a:solidFill>
                  <a:schemeClr val="tx2"/>
                </a:solidFill>
                <a:latin typeface="+mj-lt"/>
                <a:ea typeface="Arial" charset="0"/>
                <a:cs typeface="+mj-cs"/>
              </a:rPr>
              <a:t>. Нестерова, д. 2, пом. 1</a:t>
            </a:r>
          </a:p>
        </p:txBody>
      </p:sp>
      <p:sp>
        <p:nvSpPr>
          <p:cNvPr id="6" name="Title 1"/>
          <p:cNvSpPr txBox="1">
            <a:spLocks/>
          </p:cNvSpPr>
          <p:nvPr/>
        </p:nvSpPr>
        <p:spPr bwMode="auto">
          <a:xfrm>
            <a:off x="369887" y="2734334"/>
            <a:ext cx="407964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36,5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7" name="Title 1"/>
          <p:cNvSpPr txBox="1">
            <a:spLocks/>
          </p:cNvSpPr>
          <p:nvPr/>
        </p:nvSpPr>
        <p:spPr bwMode="auto">
          <a:xfrm>
            <a:off x="331787" y="3637256"/>
            <a:ext cx="519112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2 312 610,7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8" name="Title 1"/>
          <p:cNvSpPr txBox="1">
            <a:spLocks/>
          </p:cNvSpPr>
          <p:nvPr/>
        </p:nvSpPr>
        <p:spPr bwMode="auto">
          <a:xfrm>
            <a:off x="331788" y="3094979"/>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9" name="Picture 2" descr="Нестерова_1-1 (3)"/>
          <p:cNvPicPr>
            <a:picLocks noChangeArrowheads="1"/>
          </p:cNvPicPr>
          <p:nvPr/>
        </p:nvPicPr>
        <p:blipFill>
          <a:blip r:embed="rId2" cstate="screen"/>
          <a:srcRect/>
          <a:stretch>
            <a:fillRect/>
          </a:stretch>
        </p:blipFill>
        <p:spPr bwMode="auto">
          <a:xfrm>
            <a:off x="5939291" y="1013971"/>
            <a:ext cx="3441210" cy="2444263"/>
          </a:xfrm>
          <a:prstGeom prst="rect">
            <a:avLst/>
          </a:prstGeom>
          <a:ln>
            <a:noFill/>
          </a:ln>
          <a:effectLst>
            <a:outerShdw blurRad="292100" dist="139700" dir="2700000" algn="tl" rotWithShape="0">
              <a:srgbClr val="333333">
                <a:alpha val="65000"/>
              </a:srgbClr>
            </a:outerShdw>
          </a:effectLst>
        </p:spPr>
      </p:pic>
      <p:pic>
        <p:nvPicPr>
          <p:cNvPr id="12" name="Рисунок 11" descr="фото 07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291" y="3883477"/>
            <a:ext cx="3441210" cy="2370365"/>
          </a:xfrm>
          <a:prstGeom prst="rect">
            <a:avLst/>
          </a:prstGeom>
          <a:noFill/>
          <a:ln>
            <a:noFill/>
          </a:ln>
        </p:spPr>
      </p:pic>
      <p:sp>
        <p:nvSpPr>
          <p:cNvPr id="10" name="Прямоугольник 9"/>
          <p:cNvSpPr/>
          <p:nvPr/>
        </p:nvSpPr>
        <p:spPr>
          <a:xfrm>
            <a:off x="197210" y="4110265"/>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spTree>
    <p:extLst>
      <p:ext uri="{BB962C8B-B14F-4D97-AF65-F5344CB8AC3E}">
        <p14:creationId xmlns:p14="http://schemas.microsoft.com/office/powerpoint/2010/main" val="3814446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50" y="1139824"/>
            <a:ext cx="3838576"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smtClean="0">
                <a:solidFill>
                  <a:schemeClr val="tx2"/>
                </a:solidFill>
                <a:latin typeface="+mj-lt"/>
                <a:ea typeface="Arial" charset="0"/>
                <a:cs typeface="+mj-cs"/>
              </a:rPr>
              <a:t>Московская область, </a:t>
            </a:r>
          </a:p>
          <a:p>
            <a:pPr eaLnBrk="0" hangingPunct="0"/>
            <a:r>
              <a:rPr lang="ru-RU" sz="1600" b="1" kern="0" dirty="0" smtClean="0">
                <a:solidFill>
                  <a:schemeClr val="tx2"/>
                </a:solidFill>
                <a:latin typeface="+mj-lt"/>
                <a:ea typeface="Arial" charset="0"/>
                <a:cs typeface="+mj-cs"/>
              </a:rPr>
              <a:t>г. Коломна, ул. Льва Толстого, д. 24</a:t>
            </a:r>
          </a:p>
        </p:txBody>
      </p:sp>
      <p:sp>
        <p:nvSpPr>
          <p:cNvPr id="29" name="Title 1"/>
          <p:cNvSpPr txBox="1">
            <a:spLocks/>
          </p:cNvSpPr>
          <p:nvPr/>
        </p:nvSpPr>
        <p:spPr bwMode="auto">
          <a:xfrm>
            <a:off x="333374" y="2230869"/>
            <a:ext cx="3876675"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 земельный </a:t>
            </a:r>
            <a:r>
              <a:rPr lang="ru-RU" sz="1600" b="1" kern="0" dirty="0" smtClean="0">
                <a:solidFill>
                  <a:schemeClr val="tx2"/>
                </a:solidFill>
                <a:latin typeface="+mj-lt"/>
                <a:ea typeface="Arial" charset="0"/>
                <a:cs typeface="+mj-cs"/>
              </a:rPr>
              <a:t>участок 2 201 кв.м;</a:t>
            </a:r>
          </a:p>
          <a:p>
            <a:pPr eaLnBrk="0" hangingPunct="0">
              <a:buFontTx/>
              <a:buChar char="-"/>
            </a:pPr>
            <a:r>
              <a:rPr lang="ru-RU" sz="1600" b="1" kern="0" dirty="0" smtClean="0">
                <a:solidFill>
                  <a:schemeClr val="tx2"/>
                </a:solidFill>
                <a:latin typeface="+mj-lt"/>
                <a:ea typeface="Arial" charset="0"/>
                <a:cs typeface="+mj-cs"/>
              </a:rPr>
              <a:t> 3 здания общей площадью </a:t>
            </a:r>
          </a:p>
          <a:p>
            <a:pPr eaLnBrk="0" hangingPunct="0"/>
            <a:r>
              <a:rPr lang="ru-RU" sz="1600" b="1" kern="0" dirty="0" smtClean="0">
                <a:solidFill>
                  <a:schemeClr val="tx2"/>
                </a:solidFill>
                <a:latin typeface="+mj-lt"/>
                <a:ea typeface="Arial" charset="0"/>
                <a:cs typeface="+mj-cs"/>
              </a:rPr>
              <a:t>  379,2 кв.м.</a:t>
            </a:r>
          </a:p>
        </p:txBody>
      </p:sp>
      <p:sp>
        <p:nvSpPr>
          <p:cNvPr id="31" name="Title 1"/>
          <p:cNvSpPr txBox="1">
            <a:spLocks/>
          </p:cNvSpPr>
          <p:nvPr/>
        </p:nvSpPr>
        <p:spPr bwMode="auto">
          <a:xfrm>
            <a:off x="304799" y="3713687"/>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dirty="0" smtClean="0">
                <a:solidFill>
                  <a:schemeClr val="tx2"/>
                </a:solidFill>
                <a:latin typeface="+mj-lt"/>
                <a:ea typeface="Arial" charset="0"/>
                <a:cs typeface="+mj-cs"/>
              </a:rPr>
              <a:t>4 036 504, 86 рублей (с учетом НДС).</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04799" y="3221244"/>
            <a:ext cx="35814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зданий:</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неудовлетворительное.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12" name="Прямоугольник 11"/>
          <p:cNvSpPr/>
          <p:nvPr/>
        </p:nvSpPr>
        <p:spPr>
          <a:xfrm>
            <a:off x="247652" y="4586555"/>
            <a:ext cx="3198810" cy="1323439"/>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a:t>
            </a:r>
            <a:endParaRPr lang="ru-RU" sz="1600" b="1" dirty="0" smtClean="0">
              <a:solidFill>
                <a:schemeClr val="tx2"/>
              </a:solidFill>
              <a:latin typeface="+mj-lt"/>
              <a:cs typeface="Times New Roman" pitchFamily="18" charset="0"/>
            </a:endParaRPr>
          </a:p>
          <a:p>
            <a:pPr>
              <a:defRPr/>
            </a:pPr>
            <a:r>
              <a:rPr lang="ru-RU" sz="1600" b="1" dirty="0" smtClean="0">
                <a:solidFill>
                  <a:schemeClr val="tx2"/>
                </a:solidFill>
                <a:latin typeface="+mj-lt"/>
                <a:cs typeface="Times New Roman" pitchFamily="18" charset="0"/>
              </a:rPr>
              <a:t>№ </a:t>
            </a:r>
            <a:r>
              <a:rPr lang="ru-RU" sz="1600" b="1" dirty="0">
                <a:solidFill>
                  <a:schemeClr val="tx2"/>
                </a:solidFill>
                <a:latin typeface="+mj-lt"/>
                <a:cs typeface="Times New Roman" pitchFamily="18" charset="0"/>
              </a:rPr>
              <a:t>698/31.</a:t>
            </a:r>
          </a:p>
        </p:txBody>
      </p:sp>
      <p:pic>
        <p:nvPicPr>
          <p:cNvPr id="2" name="Рисунок 1" descr="Вырезка экрана"/>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167" y="922768"/>
            <a:ext cx="2873433" cy="2029834"/>
          </a:xfrm>
          <a:prstGeom prst="rect">
            <a:avLst/>
          </a:prstGeom>
          <a:ln>
            <a:noFill/>
          </a:ln>
          <a:effectLst>
            <a:outerShdw blurRad="292100" dist="139700" dir="2700000" algn="tl" rotWithShape="0">
              <a:srgbClr val="333333">
                <a:alpha val="65000"/>
              </a:srgbClr>
            </a:outerShdw>
          </a:effectLst>
        </p:spPr>
      </p:pic>
      <p:pic>
        <p:nvPicPr>
          <p:cNvPr id="3" name="Рисунок 2" descr="Вырезка экран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67" y="2940322"/>
            <a:ext cx="2873433" cy="1850498"/>
          </a:xfrm>
          <a:prstGeom prst="rect">
            <a:avLst/>
          </a:prstGeom>
          <a:ln>
            <a:noFill/>
          </a:ln>
          <a:effectLst>
            <a:outerShdw blurRad="292100" dist="139700" dir="2700000" algn="tl" rotWithShape="0">
              <a:srgbClr val="333333">
                <a:alpha val="65000"/>
              </a:srgbClr>
            </a:outerShdw>
          </a:effectLst>
        </p:spPr>
      </p:pic>
      <p:pic>
        <p:nvPicPr>
          <p:cNvPr id="4" name="Рисунок 3" descr="Вырезка экран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6167" y="4790820"/>
            <a:ext cx="2873433" cy="1695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83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50" y="1139824"/>
            <a:ext cx="3838576"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a:solidFill>
                  <a:schemeClr val="tx2"/>
                </a:solidFill>
                <a:latin typeface="+mj-lt"/>
                <a:ea typeface="Arial" charset="0"/>
                <a:cs typeface="+mj-cs"/>
              </a:rPr>
              <a:t>г</a:t>
            </a:r>
            <a:r>
              <a:rPr lang="ru-RU" sz="1600" b="1" kern="0" dirty="0" smtClean="0">
                <a:solidFill>
                  <a:schemeClr val="tx2"/>
                </a:solidFill>
                <a:latin typeface="+mj-lt"/>
                <a:ea typeface="Arial" charset="0"/>
                <a:cs typeface="+mj-cs"/>
              </a:rPr>
              <a:t>. Москва, поселение </a:t>
            </a:r>
            <a:r>
              <a:rPr lang="ru-RU" sz="1600" b="1" kern="0" dirty="0" err="1" smtClean="0">
                <a:solidFill>
                  <a:schemeClr val="tx2"/>
                </a:solidFill>
                <a:latin typeface="+mj-lt"/>
                <a:ea typeface="Arial" charset="0"/>
                <a:cs typeface="+mj-cs"/>
              </a:rPr>
              <a:t>Краснопахорское</a:t>
            </a:r>
            <a:r>
              <a:rPr lang="ru-RU" sz="1600" b="1" kern="0" dirty="0" smtClean="0">
                <a:solidFill>
                  <a:schemeClr val="tx2"/>
                </a:solidFill>
                <a:latin typeface="+mj-lt"/>
                <a:ea typeface="Arial" charset="0"/>
                <a:cs typeface="+mj-cs"/>
              </a:rPr>
              <a:t>, </a:t>
            </a:r>
          </a:p>
          <a:p>
            <a:pPr eaLnBrk="0" hangingPunct="0"/>
            <a:r>
              <a:rPr lang="ru-RU" sz="1600" b="1" kern="0" dirty="0" smtClean="0">
                <a:solidFill>
                  <a:schemeClr val="tx2"/>
                </a:solidFill>
                <a:latin typeface="+mj-lt"/>
                <a:ea typeface="Arial" charset="0"/>
                <a:cs typeface="+mj-cs"/>
              </a:rPr>
              <a:t>дер. Красная Пахра, д. 36</a:t>
            </a:r>
          </a:p>
        </p:txBody>
      </p:sp>
      <p:sp>
        <p:nvSpPr>
          <p:cNvPr id="29" name="Title 1"/>
          <p:cNvSpPr txBox="1">
            <a:spLocks/>
          </p:cNvSpPr>
          <p:nvPr/>
        </p:nvSpPr>
        <p:spPr bwMode="auto">
          <a:xfrm>
            <a:off x="323850" y="2156121"/>
            <a:ext cx="3876675"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земельный </a:t>
            </a:r>
            <a:r>
              <a:rPr lang="ru-RU" sz="1600" b="1" kern="0" dirty="0" smtClean="0">
                <a:solidFill>
                  <a:schemeClr val="tx2"/>
                </a:solidFill>
                <a:latin typeface="+mj-lt"/>
                <a:ea typeface="Arial" charset="0"/>
                <a:cs typeface="+mj-cs"/>
              </a:rPr>
              <a:t>участок 500 кв.м;</a:t>
            </a:r>
          </a:p>
          <a:p>
            <a:pPr eaLnBrk="0" hangingPunct="0">
              <a:buFontTx/>
              <a:buChar char="-"/>
            </a:pPr>
            <a:r>
              <a:rPr lang="ru-RU" sz="1600" b="1" kern="0" dirty="0" smtClean="0">
                <a:solidFill>
                  <a:schemeClr val="tx2"/>
                </a:solidFill>
                <a:latin typeface="+mj-lt"/>
                <a:ea typeface="Arial" charset="0"/>
                <a:cs typeface="+mj-cs"/>
              </a:rPr>
              <a:t>здание 119,8 кв.м.</a:t>
            </a:r>
          </a:p>
          <a:p>
            <a:pPr eaLnBrk="0" hangingPunct="0"/>
            <a:endParaRPr lang="ru-RU" sz="1600" b="1" kern="0" dirty="0" smtClean="0">
              <a:solidFill>
                <a:schemeClr val="tx2"/>
              </a:solidFill>
              <a:latin typeface="+mj-lt"/>
              <a:ea typeface="Arial" charset="0"/>
              <a:cs typeface="+mj-cs"/>
            </a:endParaRPr>
          </a:p>
        </p:txBody>
      </p:sp>
      <p:sp>
        <p:nvSpPr>
          <p:cNvPr id="31" name="Title 1"/>
          <p:cNvSpPr txBox="1">
            <a:spLocks/>
          </p:cNvSpPr>
          <p:nvPr/>
        </p:nvSpPr>
        <p:spPr bwMode="auto">
          <a:xfrm>
            <a:off x="304798" y="3922553"/>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dirty="0" smtClean="0">
                <a:solidFill>
                  <a:schemeClr val="tx2"/>
                </a:solidFill>
                <a:latin typeface="+mj-lt"/>
                <a:ea typeface="Arial" charset="0"/>
                <a:cs typeface="+mj-cs"/>
              </a:rPr>
              <a:t>1 883 900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23850" y="3114926"/>
            <a:ext cx="3141662"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зданий:</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неудовлетворительное.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6" name="Рисунок 15" descr="C:\Users\a.yaskevich\Documents\_в работе\7 объектов миомо\2 Красная пахра, зу 500 и осз 119,8\фото\CIMG62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61" y="1425554"/>
            <a:ext cx="2879725" cy="2159000"/>
          </a:xfrm>
          <a:prstGeom prst="rect">
            <a:avLst/>
          </a:prstGeom>
          <a:noFill/>
          <a:ln>
            <a:noFill/>
          </a:ln>
        </p:spPr>
      </p:pic>
      <p:pic>
        <p:nvPicPr>
          <p:cNvPr id="17" name="Рисунок 16" descr="C:\Users\a.yaskevich\Documents\_в работе\7 объектов миомо\2 Красная пахра, зу 500 и осз 119,8\фото\CIMG62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261" y="1425554"/>
            <a:ext cx="2879725" cy="2159000"/>
          </a:xfrm>
          <a:prstGeom prst="rect">
            <a:avLst/>
          </a:prstGeom>
          <a:noFill/>
          <a:ln>
            <a:noFill/>
          </a:ln>
        </p:spPr>
      </p:pic>
      <p:pic>
        <p:nvPicPr>
          <p:cNvPr id="18" name="Рисунок 17" descr="C:\Users\a.yaskevich\Documents\_в работе\7 объектов миомо\2 Красная пахра, зу 500 и осз 119,8\фото\CIMG62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462" y="4168775"/>
            <a:ext cx="2879725" cy="2159000"/>
          </a:xfrm>
          <a:prstGeom prst="rect">
            <a:avLst/>
          </a:prstGeom>
          <a:noFill/>
          <a:ln>
            <a:noFill/>
          </a:ln>
        </p:spPr>
      </p:pic>
      <p:pic>
        <p:nvPicPr>
          <p:cNvPr id="19" name="Рисунок 18" descr="C:\Users\a.yaskevich\Documents\_в работе\7 объектов миомо\2 Красная пахра, зу 500 и осз 119,8\фото\CIMG621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262" y="4168775"/>
            <a:ext cx="2879725" cy="2159000"/>
          </a:xfrm>
          <a:prstGeom prst="rect">
            <a:avLst/>
          </a:prstGeom>
          <a:noFill/>
          <a:ln>
            <a:noFill/>
          </a:ln>
        </p:spPr>
      </p:pic>
      <p:sp>
        <p:nvSpPr>
          <p:cNvPr id="13" name="Прямоугольник 12"/>
          <p:cNvSpPr/>
          <p:nvPr/>
        </p:nvSpPr>
        <p:spPr>
          <a:xfrm>
            <a:off x="247652" y="4586555"/>
            <a:ext cx="3198810" cy="1323439"/>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a:t>
            </a:r>
            <a:endParaRPr lang="ru-RU" sz="1600" b="1" dirty="0" smtClean="0">
              <a:solidFill>
                <a:schemeClr val="tx2"/>
              </a:solidFill>
              <a:latin typeface="+mj-lt"/>
              <a:cs typeface="Times New Roman" pitchFamily="18" charset="0"/>
            </a:endParaRPr>
          </a:p>
          <a:p>
            <a:pPr>
              <a:defRPr/>
            </a:pPr>
            <a:r>
              <a:rPr lang="ru-RU" sz="1600" b="1" dirty="0" smtClean="0">
                <a:solidFill>
                  <a:schemeClr val="tx2"/>
                </a:solidFill>
                <a:latin typeface="+mj-lt"/>
                <a:cs typeface="Times New Roman" pitchFamily="18" charset="0"/>
              </a:rPr>
              <a:t>№ </a:t>
            </a:r>
            <a:r>
              <a:rPr lang="ru-RU" sz="1600" b="1" dirty="0">
                <a:solidFill>
                  <a:schemeClr val="tx2"/>
                </a:solidFill>
                <a:latin typeface="+mj-lt"/>
                <a:cs typeface="Times New Roman" pitchFamily="18" charset="0"/>
              </a:rPr>
              <a:t>698/31.</a:t>
            </a:r>
          </a:p>
        </p:txBody>
      </p:sp>
    </p:spTree>
    <p:extLst>
      <p:ext uri="{BB962C8B-B14F-4D97-AF65-F5344CB8AC3E}">
        <p14:creationId xmlns:p14="http://schemas.microsoft.com/office/powerpoint/2010/main" val="236252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50" y="1202170"/>
            <a:ext cx="508635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Нежилое помещение на 1-м этаже жилого дома</a:t>
            </a:r>
          </a:p>
          <a:p>
            <a:pPr eaLnBrk="0" hangingPunct="0"/>
            <a:r>
              <a:rPr lang="ru-RU" sz="1600" b="1" kern="0" dirty="0" smtClean="0">
                <a:solidFill>
                  <a:schemeClr val="tx2"/>
                </a:solidFill>
                <a:latin typeface="+mj-lt"/>
                <a:ea typeface="Arial" charset="0"/>
                <a:cs typeface="+mj-cs"/>
              </a:rPr>
              <a:t>по адресу: г. Москва, г. Щербинка,</a:t>
            </a:r>
          </a:p>
          <a:p>
            <a:pPr eaLnBrk="0" hangingPunct="0"/>
            <a:r>
              <a:rPr lang="ru-RU" sz="1600" b="1" kern="0" dirty="0" smtClean="0">
                <a:solidFill>
                  <a:schemeClr val="tx2"/>
                </a:solidFill>
                <a:latin typeface="+mj-lt"/>
                <a:ea typeface="Arial" charset="0"/>
                <a:cs typeface="+mj-cs"/>
              </a:rPr>
              <a:t>ул. Спортивная, д.10</a:t>
            </a:r>
          </a:p>
        </p:txBody>
      </p:sp>
      <p:sp>
        <p:nvSpPr>
          <p:cNvPr id="29" name="Title 1"/>
          <p:cNvSpPr txBox="1">
            <a:spLocks/>
          </p:cNvSpPr>
          <p:nvPr/>
        </p:nvSpPr>
        <p:spPr bwMode="auto">
          <a:xfrm>
            <a:off x="323849" y="2326120"/>
            <a:ext cx="387667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114,8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1" name="Title 1"/>
          <p:cNvSpPr txBox="1">
            <a:spLocks/>
          </p:cNvSpPr>
          <p:nvPr/>
        </p:nvSpPr>
        <p:spPr bwMode="auto">
          <a:xfrm>
            <a:off x="323850" y="3697126"/>
            <a:ext cx="5105400"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8 226 357,17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23850" y="3050020"/>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028" name="Рисунок 17" descr="E:\ФОТО\P1050661.JPG"/>
          <p:cNvPicPr>
            <a:picLocks noChangeArrowheads="1"/>
          </p:cNvPicPr>
          <p:nvPr/>
        </p:nvPicPr>
        <p:blipFill>
          <a:blip r:embed="rId2">
            <a:lum bright="20000"/>
          </a:blip>
          <a:srcRect/>
          <a:stretch>
            <a:fillRect/>
          </a:stretch>
        </p:blipFill>
        <p:spPr bwMode="auto">
          <a:xfrm>
            <a:off x="5524499" y="885825"/>
            <a:ext cx="3960000" cy="2520000"/>
          </a:xfrm>
          <a:prstGeom prst="rect">
            <a:avLst/>
          </a:prstGeom>
          <a:noFill/>
          <a:ln w="9525">
            <a:noFill/>
            <a:miter lim="800000"/>
            <a:headEnd/>
            <a:tailEnd/>
          </a:ln>
        </p:spPr>
      </p:pic>
      <p:pic>
        <p:nvPicPr>
          <p:cNvPr id="1029" name="Рисунок 22" descr="E:\ФОТО\P1050675.JPG"/>
          <p:cNvPicPr>
            <a:picLocks noChangeArrowheads="1"/>
          </p:cNvPicPr>
          <p:nvPr/>
        </p:nvPicPr>
        <p:blipFill>
          <a:blip r:embed="rId3">
            <a:lum bright="20000"/>
          </a:blip>
          <a:srcRect/>
          <a:stretch>
            <a:fillRect/>
          </a:stretch>
        </p:blipFill>
        <p:spPr bwMode="auto">
          <a:xfrm>
            <a:off x="5524499" y="3809999"/>
            <a:ext cx="3960000" cy="2520000"/>
          </a:xfrm>
          <a:prstGeom prst="rect">
            <a:avLst/>
          </a:prstGeom>
          <a:noFill/>
          <a:ln w="9525">
            <a:noFill/>
            <a:miter lim="800000"/>
            <a:headEnd/>
            <a:tailEnd/>
          </a:ln>
        </p:spPr>
      </p:pic>
      <p:sp>
        <p:nvSpPr>
          <p:cNvPr id="10" name="Прямоугольник 9"/>
          <p:cNvSpPr/>
          <p:nvPr/>
        </p:nvSpPr>
        <p:spPr>
          <a:xfrm>
            <a:off x="247652" y="4586555"/>
            <a:ext cx="3198810" cy="1323439"/>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a:t>
            </a:r>
            <a:endParaRPr lang="ru-RU" sz="1600" b="1" dirty="0" smtClean="0">
              <a:solidFill>
                <a:schemeClr val="tx2"/>
              </a:solidFill>
              <a:latin typeface="+mj-lt"/>
              <a:cs typeface="Times New Roman" pitchFamily="18" charset="0"/>
            </a:endParaRPr>
          </a:p>
          <a:p>
            <a:pPr>
              <a:defRPr/>
            </a:pPr>
            <a:r>
              <a:rPr lang="ru-RU" sz="1600" b="1" dirty="0" smtClean="0">
                <a:solidFill>
                  <a:schemeClr val="tx2"/>
                </a:solidFill>
                <a:latin typeface="+mj-lt"/>
                <a:cs typeface="Times New Roman" pitchFamily="18" charset="0"/>
              </a:rPr>
              <a:t>№ </a:t>
            </a:r>
            <a:r>
              <a:rPr lang="ru-RU" sz="1600" b="1" dirty="0">
                <a:solidFill>
                  <a:schemeClr val="tx2"/>
                </a:solidFill>
                <a:latin typeface="+mj-lt"/>
                <a:cs typeface="Times New Roman" pitchFamily="18" charset="0"/>
              </a:rPr>
              <a:t>698/31.</a:t>
            </a:r>
          </a:p>
        </p:txBody>
      </p:sp>
    </p:spTree>
    <p:extLst>
      <p:ext uri="{BB962C8B-B14F-4D97-AF65-F5344CB8AC3E}">
        <p14:creationId xmlns:p14="http://schemas.microsoft.com/office/powerpoint/2010/main" val="390484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209548" y="1139824"/>
            <a:ext cx="4105275"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smtClean="0">
                <a:solidFill>
                  <a:schemeClr val="tx2"/>
                </a:solidFill>
                <a:latin typeface="+mj-lt"/>
                <a:ea typeface="Arial" charset="0"/>
                <a:cs typeface="+mj-cs"/>
              </a:rPr>
              <a:t>Московская область, Егорьевский </a:t>
            </a:r>
            <a:br>
              <a:rPr lang="ru-RU" sz="1600" b="1" kern="0" dirty="0" smtClean="0">
                <a:solidFill>
                  <a:schemeClr val="tx2"/>
                </a:solidFill>
                <a:latin typeface="+mj-lt"/>
                <a:ea typeface="Arial" charset="0"/>
                <a:cs typeface="+mj-cs"/>
              </a:rPr>
            </a:br>
            <a:r>
              <a:rPr lang="ru-RU" sz="1600" b="1" kern="0" dirty="0" smtClean="0">
                <a:solidFill>
                  <a:schemeClr val="tx2"/>
                </a:solidFill>
                <a:latin typeface="+mj-lt"/>
                <a:ea typeface="Arial" charset="0"/>
                <a:cs typeface="+mj-cs"/>
              </a:rPr>
              <a:t>р-н, д. Коробята</a:t>
            </a:r>
          </a:p>
        </p:txBody>
      </p:sp>
      <p:sp>
        <p:nvSpPr>
          <p:cNvPr id="29" name="Title 1"/>
          <p:cNvSpPr txBox="1">
            <a:spLocks/>
          </p:cNvSpPr>
          <p:nvPr/>
        </p:nvSpPr>
        <p:spPr bwMode="auto">
          <a:xfrm>
            <a:off x="209548" y="2211819"/>
            <a:ext cx="3876675"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земельный </a:t>
            </a:r>
            <a:r>
              <a:rPr lang="ru-RU" sz="1600" b="1" kern="0" dirty="0" smtClean="0">
                <a:solidFill>
                  <a:schemeClr val="tx2"/>
                </a:solidFill>
                <a:latin typeface="+mj-lt"/>
                <a:ea typeface="Arial" charset="0"/>
                <a:cs typeface="+mj-cs"/>
              </a:rPr>
              <a:t>участок 28 891 кв.м;</a:t>
            </a:r>
          </a:p>
          <a:p>
            <a:pPr eaLnBrk="0" hangingPunct="0">
              <a:buFontTx/>
              <a:buChar char="-"/>
            </a:pPr>
            <a:r>
              <a:rPr lang="ru-RU" sz="1600" b="1" kern="0" dirty="0" smtClean="0">
                <a:solidFill>
                  <a:schemeClr val="tx2"/>
                </a:solidFill>
                <a:latin typeface="+mj-lt"/>
                <a:ea typeface="Arial" charset="0"/>
                <a:cs typeface="+mj-cs"/>
              </a:rPr>
              <a:t> 4 здания, общей площадью 520,9 </a:t>
            </a:r>
            <a:r>
              <a:rPr lang="ru-RU" sz="1600" b="1" kern="0" dirty="0" smtClean="0">
                <a:solidFill>
                  <a:schemeClr val="tx2"/>
                </a:solidFill>
                <a:ea typeface="Arial" charset="0"/>
              </a:rPr>
              <a:t>.</a:t>
            </a:r>
            <a:endParaRPr lang="ru-RU" sz="1600" b="1" kern="0" dirty="0">
              <a:solidFill>
                <a:schemeClr val="tx2"/>
              </a:solidFill>
              <a:ea typeface="Arial" charset="0"/>
            </a:endParaRPr>
          </a:p>
          <a:p>
            <a:pPr eaLnBrk="0" hangingPunct="0">
              <a:buFontTx/>
              <a:buChar char="-"/>
            </a:pPr>
            <a:endParaRPr lang="ru-RU" sz="1600" b="1" kern="0" dirty="0" smtClean="0">
              <a:solidFill>
                <a:schemeClr val="tx2"/>
              </a:solidFill>
              <a:latin typeface="+mj-lt"/>
              <a:ea typeface="Arial" charset="0"/>
              <a:cs typeface="+mj-cs"/>
            </a:endParaRPr>
          </a:p>
          <a:p>
            <a:pPr eaLnBrk="0" hangingPunct="0"/>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1" name="Title 1"/>
          <p:cNvSpPr txBox="1">
            <a:spLocks/>
          </p:cNvSpPr>
          <p:nvPr/>
        </p:nvSpPr>
        <p:spPr bwMode="auto">
          <a:xfrm>
            <a:off x="209548" y="3699110"/>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dirty="0">
                <a:solidFill>
                  <a:schemeClr val="tx2"/>
                </a:solidFill>
                <a:latin typeface="+mj-lt"/>
                <a:ea typeface="Arial" charset="0"/>
                <a:cs typeface="+mj-cs"/>
              </a:rPr>
              <a:t>7</a:t>
            </a:r>
            <a:r>
              <a:rPr lang="ru-RU" sz="1600" b="1" kern="0" dirty="0" smtClean="0">
                <a:solidFill>
                  <a:schemeClr val="tx2"/>
                </a:solidFill>
                <a:latin typeface="+mj-lt"/>
                <a:ea typeface="Arial" charset="0"/>
                <a:cs typeface="+mj-cs"/>
              </a:rPr>
              <a:t> 439 984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209548" y="3146114"/>
            <a:ext cx="35814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зданий:</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неудовлетворительное.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5" name="Picture 8" descr="F:\Проверка Егорьевск Фото 13-09-12\IMG_5866.jpg"/>
          <p:cNvPicPr>
            <a:picLocks noChangeArrowheads="1"/>
          </p:cNvPicPr>
          <p:nvPr/>
        </p:nvPicPr>
        <p:blipFill>
          <a:blip r:embed="rId2" cstate="print"/>
          <a:srcRect/>
          <a:stretch>
            <a:fillRect/>
          </a:stretch>
        </p:blipFill>
        <p:spPr bwMode="auto">
          <a:xfrm>
            <a:off x="7096125" y="3900842"/>
            <a:ext cx="2609849" cy="2156276"/>
          </a:xfrm>
          <a:prstGeom prst="rect">
            <a:avLst/>
          </a:prstGeom>
          <a:ln>
            <a:noFill/>
          </a:ln>
          <a:effectLst>
            <a:outerShdw blurRad="292100" dist="139700" dir="2700000" algn="tl" rotWithShape="0">
              <a:srgbClr val="333333">
                <a:alpha val="65000"/>
              </a:srgbClr>
            </a:outerShdw>
          </a:effectLst>
        </p:spPr>
      </p:pic>
      <p:pic>
        <p:nvPicPr>
          <p:cNvPr id="16" name="Picture 2" descr="F:\Проверка Егорьевск Фото 13-09-12\IMG_5853.jpg"/>
          <p:cNvPicPr>
            <a:picLocks noChangeAspect="1" noChangeArrowheads="1"/>
          </p:cNvPicPr>
          <p:nvPr/>
        </p:nvPicPr>
        <p:blipFill>
          <a:blip r:embed="rId3" cstate="print"/>
          <a:srcRect/>
          <a:stretch>
            <a:fillRect/>
          </a:stretch>
        </p:blipFill>
        <p:spPr bwMode="auto">
          <a:xfrm>
            <a:off x="4094441" y="1562100"/>
            <a:ext cx="2632602" cy="2081030"/>
          </a:xfrm>
          <a:prstGeom prst="rect">
            <a:avLst/>
          </a:prstGeom>
          <a:ln>
            <a:noFill/>
          </a:ln>
          <a:effectLst>
            <a:outerShdw blurRad="292100" dist="139700" dir="2700000" algn="tl" rotWithShape="0">
              <a:srgbClr val="333333">
                <a:alpha val="65000"/>
              </a:srgbClr>
            </a:outerShdw>
          </a:effectLst>
        </p:spPr>
      </p:pic>
      <p:pic>
        <p:nvPicPr>
          <p:cNvPr id="17" name="Picture 6" descr="F:\Проверка Егорьевск Фото 13-09-12\IMG_5860.jpg"/>
          <p:cNvPicPr>
            <a:picLocks noChangeAspect="1" noChangeArrowheads="1"/>
          </p:cNvPicPr>
          <p:nvPr/>
        </p:nvPicPr>
        <p:blipFill>
          <a:blip r:embed="rId4" cstate="print"/>
          <a:srcRect/>
          <a:stretch>
            <a:fillRect/>
          </a:stretch>
        </p:blipFill>
        <p:spPr bwMode="auto">
          <a:xfrm>
            <a:off x="3999251" y="3900842"/>
            <a:ext cx="2727792" cy="2156276"/>
          </a:xfrm>
          <a:prstGeom prst="rect">
            <a:avLst/>
          </a:prstGeom>
          <a:ln>
            <a:noFill/>
          </a:ln>
          <a:effectLst>
            <a:outerShdw blurRad="292100" dist="139700" dir="2700000" algn="tl" rotWithShape="0">
              <a:srgbClr val="333333">
                <a:alpha val="65000"/>
              </a:srgbClr>
            </a:outerShdw>
          </a:effectLst>
        </p:spPr>
      </p:pic>
      <p:pic>
        <p:nvPicPr>
          <p:cNvPr id="18" name="Picture 7" descr="F:\Проверка Егорьевск Фото 13-09-12\IMG_5863.jpg"/>
          <p:cNvPicPr>
            <a:picLocks noChangeAspect="1" noChangeArrowheads="1"/>
          </p:cNvPicPr>
          <p:nvPr/>
        </p:nvPicPr>
        <p:blipFill>
          <a:blip r:embed="rId5" cstate="print"/>
          <a:srcRect/>
          <a:stretch>
            <a:fillRect/>
          </a:stretch>
        </p:blipFill>
        <p:spPr bwMode="auto">
          <a:xfrm>
            <a:off x="7096125" y="1562099"/>
            <a:ext cx="2609849" cy="2137011"/>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84476" y="4974561"/>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spTree>
    <p:extLst>
      <p:ext uri="{BB962C8B-B14F-4D97-AF65-F5344CB8AC3E}">
        <p14:creationId xmlns:p14="http://schemas.microsoft.com/office/powerpoint/2010/main" val="407653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50" y="1139824"/>
            <a:ext cx="3838576"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smtClean="0">
                <a:solidFill>
                  <a:schemeClr val="tx2"/>
                </a:solidFill>
                <a:latin typeface="+mj-lt"/>
                <a:ea typeface="Arial" charset="0"/>
                <a:cs typeface="+mj-cs"/>
              </a:rPr>
              <a:t>Московская область, г. Ногинск,</a:t>
            </a:r>
          </a:p>
          <a:p>
            <a:pPr eaLnBrk="0" hangingPunct="0"/>
            <a:r>
              <a:rPr lang="ru-RU" sz="1600" b="1" kern="0" dirty="0" smtClean="0">
                <a:solidFill>
                  <a:schemeClr val="tx2"/>
                </a:solidFill>
                <a:latin typeface="+mj-lt"/>
                <a:ea typeface="Arial" charset="0"/>
                <a:cs typeface="+mj-cs"/>
              </a:rPr>
              <a:t>ул. Южная</a:t>
            </a:r>
          </a:p>
        </p:txBody>
      </p:sp>
      <p:sp>
        <p:nvSpPr>
          <p:cNvPr id="29" name="Title 1"/>
          <p:cNvSpPr txBox="1">
            <a:spLocks/>
          </p:cNvSpPr>
          <p:nvPr/>
        </p:nvSpPr>
        <p:spPr bwMode="auto">
          <a:xfrm>
            <a:off x="304800" y="1960789"/>
            <a:ext cx="3876675"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земельный </a:t>
            </a:r>
            <a:r>
              <a:rPr lang="ru-RU" sz="1600" b="1" kern="0" dirty="0" smtClean="0">
                <a:solidFill>
                  <a:schemeClr val="tx2"/>
                </a:solidFill>
                <a:latin typeface="+mj-lt"/>
                <a:ea typeface="Arial" charset="0"/>
                <a:cs typeface="+mj-cs"/>
              </a:rPr>
              <a:t>участок 31848 кв.м;</a:t>
            </a:r>
          </a:p>
          <a:p>
            <a:pPr eaLnBrk="0" hangingPunct="0">
              <a:buFontTx/>
              <a:buChar char="-"/>
            </a:pPr>
            <a:r>
              <a:rPr lang="ru-RU" sz="1600" b="1" kern="0" dirty="0" smtClean="0">
                <a:solidFill>
                  <a:schemeClr val="tx2"/>
                </a:solidFill>
                <a:latin typeface="+mj-lt"/>
                <a:ea typeface="Arial" charset="0"/>
                <a:cs typeface="+mj-cs"/>
              </a:rPr>
              <a:t> 6 зданий общей площадью </a:t>
            </a:r>
          </a:p>
          <a:p>
            <a:pPr eaLnBrk="0" hangingPunct="0"/>
            <a:r>
              <a:rPr lang="ru-RU" sz="1600" b="1" kern="0" dirty="0" smtClean="0">
                <a:solidFill>
                  <a:schemeClr val="tx2"/>
                </a:solidFill>
                <a:latin typeface="+mj-lt"/>
                <a:ea typeface="Arial" charset="0"/>
                <a:cs typeface="+mj-cs"/>
              </a:rPr>
              <a:t>  2514,8 кв.м;</a:t>
            </a:r>
          </a:p>
          <a:p>
            <a:pPr eaLnBrk="0" hangingPunct="0">
              <a:buFontTx/>
              <a:buChar char="-"/>
            </a:pPr>
            <a:r>
              <a:rPr lang="ru-RU" sz="1600" b="1" kern="0" dirty="0" smtClean="0">
                <a:solidFill>
                  <a:schemeClr val="tx2"/>
                </a:solidFill>
                <a:latin typeface="+mj-lt"/>
                <a:ea typeface="Arial" charset="0"/>
                <a:cs typeface="+mj-cs"/>
              </a:rPr>
              <a:t> 5 сооружений.</a:t>
            </a:r>
          </a:p>
          <a:p>
            <a:pPr eaLnBrk="0" hangingPunct="0"/>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1" name="Title 1"/>
          <p:cNvSpPr txBox="1">
            <a:spLocks/>
          </p:cNvSpPr>
          <p:nvPr/>
        </p:nvSpPr>
        <p:spPr bwMode="auto">
          <a:xfrm>
            <a:off x="304800" y="3789512"/>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dirty="0" smtClean="0">
                <a:solidFill>
                  <a:schemeClr val="tx2"/>
                </a:solidFill>
                <a:latin typeface="+mj-lt"/>
                <a:ea typeface="Arial" charset="0"/>
                <a:cs typeface="+mj-cs"/>
              </a:rPr>
              <a:t>42 294 516,86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04800" y="3221244"/>
            <a:ext cx="35814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зданий:</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028" name="Picture 4" descr="C:\Users\sherbininaov\Downloads\IMG_2343 (1)\IMG_23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26246"/>
            <a:ext cx="2780187" cy="2262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erbininaov\Downloads\IMG_2343 (1)\IMG_2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071" y="1407196"/>
            <a:ext cx="2804477" cy="2281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erbininaov\Downloads\IMG_2343 (1)\IMG_2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199" y="3868659"/>
            <a:ext cx="2780188" cy="26178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herbininaov\Downloads\IMG_2343 (1)\IMG_23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024" y="3868659"/>
            <a:ext cx="2734573" cy="2617866"/>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84476" y="4974561"/>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spTree>
    <p:extLst>
      <p:ext uri="{BB962C8B-B14F-4D97-AF65-F5344CB8AC3E}">
        <p14:creationId xmlns:p14="http://schemas.microsoft.com/office/powerpoint/2010/main" val="119941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77826" y="848384"/>
            <a:ext cx="514508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r>
              <a:rPr lang="ru-RU" dirty="0" smtClean="0"/>
              <a:t>Информация об объекте недвижимости</a:t>
            </a:r>
            <a:endParaRPr lang="en-US" dirty="0" smtClean="0"/>
          </a:p>
        </p:txBody>
      </p:sp>
      <p:sp>
        <p:nvSpPr>
          <p:cNvPr id="5" name="Title 1"/>
          <p:cNvSpPr txBox="1">
            <a:spLocks/>
          </p:cNvSpPr>
          <p:nvPr/>
        </p:nvSpPr>
        <p:spPr bwMode="auto">
          <a:xfrm>
            <a:off x="331788" y="1513411"/>
            <a:ext cx="508635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a:solidFill>
                  <a:schemeClr val="tx2"/>
                </a:solidFill>
                <a:ea typeface="Arial" charset="0"/>
              </a:rPr>
              <a:t>Нежилое помещение в многоквартирном </a:t>
            </a:r>
          </a:p>
          <a:p>
            <a:pPr eaLnBrk="0" hangingPunct="0"/>
            <a:r>
              <a:rPr lang="ru-RU" sz="1600" b="1" kern="0" dirty="0">
                <a:solidFill>
                  <a:schemeClr val="tx2"/>
                </a:solidFill>
                <a:ea typeface="Arial" charset="0"/>
              </a:rPr>
              <a:t>жилом </a:t>
            </a:r>
            <a:r>
              <a:rPr lang="ru-RU" sz="1600" b="1" kern="0" dirty="0" smtClean="0">
                <a:solidFill>
                  <a:schemeClr val="tx2"/>
                </a:solidFill>
                <a:ea typeface="Arial" charset="0"/>
              </a:rPr>
              <a:t>доме по </a:t>
            </a:r>
            <a:r>
              <a:rPr lang="ru-RU" sz="1600" b="1" kern="0" dirty="0">
                <a:solidFill>
                  <a:schemeClr val="tx2"/>
                </a:solidFill>
                <a:ea typeface="Arial" charset="0"/>
              </a:rPr>
              <a:t>адресу</a:t>
            </a:r>
            <a:r>
              <a:rPr lang="ru-RU" sz="1600" b="1" kern="0" dirty="0" smtClean="0">
                <a:solidFill>
                  <a:schemeClr val="tx2"/>
                </a:solidFill>
                <a:ea typeface="Arial" charset="0"/>
              </a:rPr>
              <a:t>:</a:t>
            </a:r>
            <a:r>
              <a:rPr lang="ru-RU" sz="1600" b="1" kern="0" dirty="0" smtClean="0">
                <a:solidFill>
                  <a:schemeClr val="tx2"/>
                </a:solidFill>
                <a:latin typeface="+mj-lt"/>
                <a:ea typeface="Arial" charset="0"/>
                <a:cs typeface="+mj-cs"/>
              </a:rPr>
              <a:t> </a:t>
            </a:r>
          </a:p>
          <a:p>
            <a:pPr eaLnBrk="0" hangingPunct="0"/>
            <a:r>
              <a:rPr lang="ru-RU" sz="1600" b="1" kern="0" dirty="0">
                <a:solidFill>
                  <a:schemeClr val="tx2"/>
                </a:solidFill>
                <a:ea typeface="Arial" charset="0"/>
              </a:rPr>
              <a:t>Московская область, г. </a:t>
            </a:r>
            <a:r>
              <a:rPr lang="ru-RU" sz="1600" b="1" kern="0" dirty="0" smtClean="0">
                <a:solidFill>
                  <a:schemeClr val="tx2"/>
                </a:solidFill>
                <a:ea typeface="Arial" charset="0"/>
              </a:rPr>
              <a:t>Люберцы, п/о </a:t>
            </a:r>
            <a:r>
              <a:rPr lang="ru-RU" sz="1600" b="1" kern="0" dirty="0">
                <a:solidFill>
                  <a:schemeClr val="tx2"/>
                </a:solidFill>
                <a:ea typeface="Arial" charset="0"/>
              </a:rPr>
              <a:t>3, д. 6.</a:t>
            </a:r>
          </a:p>
        </p:txBody>
      </p:sp>
      <p:sp>
        <p:nvSpPr>
          <p:cNvPr id="6" name="Title 1"/>
          <p:cNvSpPr txBox="1">
            <a:spLocks/>
          </p:cNvSpPr>
          <p:nvPr/>
        </p:nvSpPr>
        <p:spPr bwMode="auto">
          <a:xfrm>
            <a:off x="331788" y="2734334"/>
            <a:ext cx="407964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79,7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7" name="Title 1"/>
          <p:cNvSpPr txBox="1">
            <a:spLocks/>
          </p:cNvSpPr>
          <p:nvPr/>
        </p:nvSpPr>
        <p:spPr bwMode="auto">
          <a:xfrm>
            <a:off x="331788" y="3704455"/>
            <a:ext cx="482893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5 818 730,05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8" name="Title 1"/>
          <p:cNvSpPr txBox="1">
            <a:spLocks/>
          </p:cNvSpPr>
          <p:nvPr/>
        </p:nvSpPr>
        <p:spPr bwMode="auto">
          <a:xfrm>
            <a:off x="331788" y="3094979"/>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11" name="Прямоугольник 10"/>
          <p:cNvSpPr/>
          <p:nvPr/>
        </p:nvSpPr>
        <p:spPr>
          <a:xfrm>
            <a:off x="231580" y="4061889"/>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pic>
        <p:nvPicPr>
          <p:cNvPr id="12" name="Picture 2" descr="IMG_4188"/>
          <p:cNvPicPr>
            <a:picLocks noChangeArrowheads="1"/>
          </p:cNvPicPr>
          <p:nvPr/>
        </p:nvPicPr>
        <p:blipFill>
          <a:blip r:embed="rId2"/>
          <a:srcRect/>
          <a:stretch>
            <a:fillRect/>
          </a:stretch>
        </p:blipFill>
        <p:spPr bwMode="auto">
          <a:xfrm>
            <a:off x="5522913" y="848384"/>
            <a:ext cx="3960000" cy="2520000"/>
          </a:xfrm>
          <a:prstGeom prst="rect">
            <a:avLst/>
          </a:prstGeom>
          <a:ln>
            <a:noFill/>
          </a:ln>
          <a:effectLst>
            <a:outerShdw blurRad="292100" dist="139700" dir="2700000" algn="tl" rotWithShape="0">
              <a:srgbClr val="333333">
                <a:alpha val="65000"/>
              </a:srgbClr>
            </a:outerShdw>
          </a:effectLst>
        </p:spPr>
      </p:pic>
      <p:pic>
        <p:nvPicPr>
          <p:cNvPr id="13" name="Picture 3" descr="IMG_4186"/>
          <p:cNvPicPr>
            <a:picLocks noChangeArrowheads="1"/>
          </p:cNvPicPr>
          <p:nvPr/>
        </p:nvPicPr>
        <p:blipFill>
          <a:blip r:embed="rId3"/>
          <a:srcRect/>
          <a:stretch>
            <a:fillRect/>
          </a:stretch>
        </p:blipFill>
        <p:spPr bwMode="auto">
          <a:xfrm>
            <a:off x="5522913" y="3704455"/>
            <a:ext cx="3960000" cy="2629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7041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77826" y="848384"/>
            <a:ext cx="514508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r>
              <a:rPr lang="ru-RU" dirty="0" smtClean="0"/>
              <a:t>Информация об объекте недвижимости</a:t>
            </a:r>
            <a:endParaRPr lang="en-US" dirty="0" smtClean="0"/>
          </a:p>
        </p:txBody>
      </p:sp>
      <p:sp>
        <p:nvSpPr>
          <p:cNvPr id="5" name="Title 1"/>
          <p:cNvSpPr txBox="1">
            <a:spLocks/>
          </p:cNvSpPr>
          <p:nvPr/>
        </p:nvSpPr>
        <p:spPr bwMode="auto">
          <a:xfrm>
            <a:off x="331788" y="1513411"/>
            <a:ext cx="508635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a:solidFill>
                  <a:schemeClr val="tx2"/>
                </a:solidFill>
                <a:ea typeface="Arial" charset="0"/>
              </a:rPr>
              <a:t>Нежилое помещение в многоквартирном </a:t>
            </a:r>
          </a:p>
          <a:p>
            <a:pPr eaLnBrk="0" hangingPunct="0"/>
            <a:r>
              <a:rPr lang="ru-RU" sz="1600" b="1" kern="0" dirty="0">
                <a:solidFill>
                  <a:schemeClr val="tx2"/>
                </a:solidFill>
                <a:ea typeface="Arial" charset="0"/>
              </a:rPr>
              <a:t>жилом </a:t>
            </a:r>
            <a:r>
              <a:rPr lang="ru-RU" sz="1600" b="1" kern="0" dirty="0" smtClean="0">
                <a:solidFill>
                  <a:schemeClr val="tx2"/>
                </a:solidFill>
                <a:ea typeface="Arial" charset="0"/>
              </a:rPr>
              <a:t>доме по </a:t>
            </a:r>
            <a:r>
              <a:rPr lang="ru-RU" sz="1600" b="1" kern="0" dirty="0">
                <a:solidFill>
                  <a:schemeClr val="tx2"/>
                </a:solidFill>
                <a:ea typeface="Arial" charset="0"/>
              </a:rPr>
              <a:t>адресу</a:t>
            </a:r>
            <a:r>
              <a:rPr lang="ru-RU" sz="1600" b="1" kern="0" dirty="0" smtClean="0">
                <a:solidFill>
                  <a:schemeClr val="tx2"/>
                </a:solidFill>
                <a:ea typeface="Arial" charset="0"/>
              </a:rPr>
              <a:t>:</a:t>
            </a:r>
            <a:r>
              <a:rPr lang="ru-RU" sz="1600" b="1" kern="0" dirty="0" smtClean="0">
                <a:solidFill>
                  <a:schemeClr val="tx2"/>
                </a:solidFill>
                <a:latin typeface="+mj-lt"/>
                <a:ea typeface="Arial" charset="0"/>
                <a:cs typeface="+mj-cs"/>
              </a:rPr>
              <a:t> </a:t>
            </a:r>
          </a:p>
          <a:p>
            <a:pPr eaLnBrk="0" hangingPunct="0"/>
            <a:r>
              <a:rPr lang="ru-RU" sz="1600" b="1" kern="0" dirty="0">
                <a:solidFill>
                  <a:schemeClr val="tx2"/>
                </a:solidFill>
                <a:ea typeface="Arial" charset="0"/>
              </a:rPr>
              <a:t>Московская область, г. </a:t>
            </a:r>
            <a:r>
              <a:rPr lang="ru-RU" sz="1600" b="1" kern="0" dirty="0" smtClean="0">
                <a:solidFill>
                  <a:schemeClr val="tx2"/>
                </a:solidFill>
                <a:ea typeface="Arial" charset="0"/>
              </a:rPr>
              <a:t>Люберцы, п/о </a:t>
            </a:r>
            <a:r>
              <a:rPr lang="ru-RU" sz="1600" b="1" kern="0" dirty="0">
                <a:solidFill>
                  <a:schemeClr val="tx2"/>
                </a:solidFill>
                <a:ea typeface="Arial" charset="0"/>
              </a:rPr>
              <a:t>3, д. 6.</a:t>
            </a:r>
          </a:p>
        </p:txBody>
      </p:sp>
      <p:sp>
        <p:nvSpPr>
          <p:cNvPr id="6" name="Title 1"/>
          <p:cNvSpPr txBox="1">
            <a:spLocks/>
          </p:cNvSpPr>
          <p:nvPr/>
        </p:nvSpPr>
        <p:spPr bwMode="auto">
          <a:xfrm>
            <a:off x="331788" y="2734334"/>
            <a:ext cx="407964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97,3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7" name="Title 1"/>
          <p:cNvSpPr txBox="1">
            <a:spLocks/>
          </p:cNvSpPr>
          <p:nvPr/>
        </p:nvSpPr>
        <p:spPr bwMode="auto">
          <a:xfrm>
            <a:off x="331788" y="3704455"/>
            <a:ext cx="482893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6 187 648,02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8" name="Title 1"/>
          <p:cNvSpPr txBox="1">
            <a:spLocks/>
          </p:cNvSpPr>
          <p:nvPr/>
        </p:nvSpPr>
        <p:spPr bwMode="auto">
          <a:xfrm>
            <a:off x="331788" y="3094979"/>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11" name="Прямоугольник 10"/>
          <p:cNvSpPr/>
          <p:nvPr/>
        </p:nvSpPr>
        <p:spPr>
          <a:xfrm>
            <a:off x="231580" y="4061889"/>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pic>
        <p:nvPicPr>
          <p:cNvPr id="10" name="Рисунок 9" descr="C:\Users\a.yaskevich\Documents\_в работе\7 объектов миомо\1 Люберцы, неж.помещение 97,3 кв.м\фото\Люберцы, 3-е Почтовое отделение, д. 6\IMG_169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088" y="920210"/>
            <a:ext cx="3422536" cy="2736564"/>
          </a:xfrm>
          <a:prstGeom prst="rect">
            <a:avLst/>
          </a:prstGeom>
          <a:ln>
            <a:noFill/>
          </a:ln>
          <a:effectLst>
            <a:outerShdw blurRad="292100" dist="139700" dir="2700000" algn="tl" rotWithShape="0">
              <a:srgbClr val="333333">
                <a:alpha val="65000"/>
              </a:srgbClr>
            </a:outerShdw>
          </a:effectLst>
        </p:spPr>
      </p:pic>
      <p:pic>
        <p:nvPicPr>
          <p:cNvPr id="14" name="Рисунок 13" descr="C:\Users\a.yaskevich\Documents\_в работе\7 объектов миомо\1 Люберцы, неж.помещение 97,3 кв.м\фото\Люберцы, 3-е Почтовое отделение, д. 6\помещение 97,3\IMG_17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388" y="3770825"/>
            <a:ext cx="3424236" cy="2736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3641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77826" y="848384"/>
            <a:ext cx="5145087"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r>
              <a:rPr lang="ru-RU" dirty="0" smtClean="0"/>
              <a:t>Информация об объекте недвижимости</a:t>
            </a:r>
            <a:endParaRPr lang="en-US" dirty="0" smtClean="0"/>
          </a:p>
        </p:txBody>
      </p:sp>
      <p:sp>
        <p:nvSpPr>
          <p:cNvPr id="5" name="Title 1"/>
          <p:cNvSpPr txBox="1">
            <a:spLocks/>
          </p:cNvSpPr>
          <p:nvPr/>
        </p:nvSpPr>
        <p:spPr bwMode="auto">
          <a:xfrm>
            <a:off x="331788" y="1513411"/>
            <a:ext cx="5086350"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a:solidFill>
                  <a:schemeClr val="tx2"/>
                </a:solidFill>
                <a:ea typeface="Arial" charset="0"/>
              </a:rPr>
              <a:t>Нежилое помещение в многоквартирном </a:t>
            </a:r>
          </a:p>
          <a:p>
            <a:pPr eaLnBrk="0" hangingPunct="0"/>
            <a:r>
              <a:rPr lang="ru-RU" sz="1600" b="1" kern="0" dirty="0">
                <a:solidFill>
                  <a:schemeClr val="tx2"/>
                </a:solidFill>
                <a:ea typeface="Arial" charset="0"/>
              </a:rPr>
              <a:t>жилом </a:t>
            </a:r>
            <a:r>
              <a:rPr lang="ru-RU" sz="1600" b="1" kern="0" dirty="0" smtClean="0">
                <a:solidFill>
                  <a:schemeClr val="tx2"/>
                </a:solidFill>
                <a:ea typeface="Arial" charset="0"/>
              </a:rPr>
              <a:t>доме по </a:t>
            </a:r>
            <a:r>
              <a:rPr lang="ru-RU" sz="1600" b="1" kern="0" dirty="0">
                <a:solidFill>
                  <a:schemeClr val="tx2"/>
                </a:solidFill>
                <a:ea typeface="Arial" charset="0"/>
              </a:rPr>
              <a:t>адресу</a:t>
            </a:r>
            <a:r>
              <a:rPr lang="ru-RU" sz="1600" b="1" kern="0" dirty="0" smtClean="0">
                <a:solidFill>
                  <a:schemeClr val="tx2"/>
                </a:solidFill>
                <a:ea typeface="Arial" charset="0"/>
              </a:rPr>
              <a:t>:</a:t>
            </a:r>
            <a:r>
              <a:rPr lang="ru-RU" sz="1600" b="1" kern="0" dirty="0" smtClean="0">
                <a:solidFill>
                  <a:schemeClr val="tx2"/>
                </a:solidFill>
                <a:latin typeface="+mj-lt"/>
                <a:ea typeface="Arial" charset="0"/>
                <a:cs typeface="+mj-cs"/>
              </a:rPr>
              <a:t> </a:t>
            </a:r>
          </a:p>
          <a:p>
            <a:pPr eaLnBrk="0" hangingPunct="0"/>
            <a:r>
              <a:rPr lang="ru-RU" sz="1600" b="1" kern="0" dirty="0" smtClean="0">
                <a:solidFill>
                  <a:schemeClr val="tx2"/>
                </a:solidFill>
                <a:latin typeface="+mj-lt"/>
                <a:ea typeface="Arial" charset="0"/>
                <a:cs typeface="+mj-cs"/>
              </a:rPr>
              <a:t>г. Москва,</a:t>
            </a:r>
            <a:r>
              <a:rPr lang="ru-RU" sz="1600" b="1" kern="0" dirty="0">
                <a:solidFill>
                  <a:schemeClr val="tx2"/>
                </a:solidFill>
                <a:ea typeface="Arial" charset="0"/>
              </a:rPr>
              <a:t> Воскресенское, </a:t>
            </a:r>
          </a:p>
          <a:p>
            <a:pPr eaLnBrk="0" hangingPunct="0"/>
            <a:r>
              <a:rPr lang="ru-RU" sz="1600" b="1" kern="0" dirty="0">
                <a:solidFill>
                  <a:schemeClr val="tx2"/>
                </a:solidFill>
                <a:ea typeface="Arial" charset="0"/>
              </a:rPr>
              <a:t>п. Подсобного Хозяйства «Воскресенское»</a:t>
            </a:r>
          </a:p>
          <a:p>
            <a:pPr eaLnBrk="0" hangingPunct="0"/>
            <a:r>
              <a:rPr lang="ru-RU" sz="1600" b="1" kern="0" dirty="0">
                <a:solidFill>
                  <a:schemeClr val="tx2"/>
                </a:solidFill>
                <a:ea typeface="Arial" charset="0"/>
              </a:rPr>
              <a:t>д. 39, пом. 2</a:t>
            </a:r>
          </a:p>
        </p:txBody>
      </p:sp>
      <p:sp>
        <p:nvSpPr>
          <p:cNvPr id="6" name="Title 1"/>
          <p:cNvSpPr txBox="1">
            <a:spLocks/>
          </p:cNvSpPr>
          <p:nvPr/>
        </p:nvSpPr>
        <p:spPr bwMode="auto">
          <a:xfrm>
            <a:off x="331788" y="2734334"/>
            <a:ext cx="407964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Площадь помещения: 156,8 кв.м.</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7" name="Title 1"/>
          <p:cNvSpPr txBox="1">
            <a:spLocks/>
          </p:cNvSpPr>
          <p:nvPr/>
        </p:nvSpPr>
        <p:spPr bwMode="auto">
          <a:xfrm>
            <a:off x="331788" y="3704455"/>
            <a:ext cx="4828935"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 11 194 300 рублей.</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8" name="Title 1"/>
          <p:cNvSpPr txBox="1">
            <a:spLocks/>
          </p:cNvSpPr>
          <p:nvPr/>
        </p:nvSpPr>
        <p:spPr bwMode="auto">
          <a:xfrm>
            <a:off x="331788" y="3094979"/>
            <a:ext cx="54483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11" name="Прямоугольник 10"/>
          <p:cNvSpPr/>
          <p:nvPr/>
        </p:nvSpPr>
        <p:spPr>
          <a:xfrm>
            <a:off x="231580" y="4061889"/>
            <a:ext cx="3914775" cy="1077218"/>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 698/31.</a:t>
            </a:r>
          </a:p>
        </p:txBody>
      </p:sp>
      <p:pic>
        <p:nvPicPr>
          <p:cNvPr id="12" name="Рисунок 11"/>
          <p:cNvPicPr/>
          <p:nvPr/>
        </p:nvPicPr>
        <p:blipFill>
          <a:blip r:embed="rId2" cstate="screen"/>
          <a:srcRect/>
          <a:stretch>
            <a:fillRect/>
          </a:stretch>
        </p:blipFill>
        <p:spPr bwMode="auto">
          <a:xfrm>
            <a:off x="5522913" y="934208"/>
            <a:ext cx="3379145" cy="2472871"/>
          </a:xfrm>
          <a:prstGeom prst="rect">
            <a:avLst/>
          </a:prstGeom>
          <a:ln>
            <a:noFill/>
          </a:ln>
          <a:effectLst>
            <a:outerShdw blurRad="292100" dist="139700" dir="2700000" algn="tl" rotWithShape="0">
              <a:srgbClr val="333333">
                <a:alpha val="65000"/>
              </a:srgbClr>
            </a:outerShdw>
          </a:effectLst>
        </p:spPr>
      </p:pic>
      <p:pic>
        <p:nvPicPr>
          <p:cNvPr id="13" name="Рисунок 12"/>
          <p:cNvPicPr/>
          <p:nvPr/>
        </p:nvPicPr>
        <p:blipFill>
          <a:blip r:embed="rId3" cstate="screen"/>
          <a:srcRect/>
          <a:stretch>
            <a:fillRect/>
          </a:stretch>
        </p:blipFill>
        <p:spPr bwMode="auto">
          <a:xfrm>
            <a:off x="5251497" y="3704455"/>
            <a:ext cx="3766288" cy="2472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692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1788" y="440170"/>
            <a:ext cx="5145087" cy="292388"/>
          </a:xfrm>
        </p:spPr>
        <p:txBody>
          <a:bodyPr/>
          <a:lstStyle/>
          <a:p>
            <a:r>
              <a:rPr lang="ru-RU" dirty="0" smtClean="0"/>
              <a:t>Информация об объекте недвижимости</a:t>
            </a:r>
            <a:endParaRPr lang="en-US" dirty="0" smtClean="0"/>
          </a:p>
        </p:txBody>
      </p:sp>
      <p:sp>
        <p:nvSpPr>
          <p:cNvPr id="28" name="Title 1"/>
          <p:cNvSpPr txBox="1">
            <a:spLocks/>
          </p:cNvSpPr>
          <p:nvPr/>
        </p:nvSpPr>
        <p:spPr bwMode="auto">
          <a:xfrm>
            <a:off x="323850" y="1139824"/>
            <a:ext cx="3838576"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Имущественный комплекс по адресу:</a:t>
            </a:r>
          </a:p>
          <a:p>
            <a:pPr eaLnBrk="0" hangingPunct="0"/>
            <a:r>
              <a:rPr lang="ru-RU" sz="1600" b="1" kern="0" dirty="0" smtClean="0">
                <a:solidFill>
                  <a:schemeClr val="tx2"/>
                </a:solidFill>
                <a:latin typeface="+mj-lt"/>
                <a:ea typeface="Arial" charset="0"/>
                <a:cs typeface="+mj-cs"/>
              </a:rPr>
              <a:t>Московская область, </a:t>
            </a:r>
          </a:p>
          <a:p>
            <a:pPr eaLnBrk="0" hangingPunct="0"/>
            <a:r>
              <a:rPr lang="ru-RU" sz="1600" b="1" kern="0" dirty="0" smtClean="0">
                <a:solidFill>
                  <a:schemeClr val="tx2"/>
                </a:solidFill>
                <a:latin typeface="+mj-lt"/>
                <a:ea typeface="Arial" charset="0"/>
                <a:cs typeface="+mj-cs"/>
              </a:rPr>
              <a:t>г. Электросталь, ул.1 Поселковая</a:t>
            </a:r>
          </a:p>
          <a:p>
            <a:pPr eaLnBrk="0" hangingPunct="0"/>
            <a:r>
              <a:rPr lang="ru-RU" sz="1600" b="1" kern="0" dirty="0" smtClean="0">
                <a:solidFill>
                  <a:schemeClr val="tx2"/>
                </a:solidFill>
                <a:latin typeface="+mj-lt"/>
                <a:ea typeface="Arial" charset="0"/>
                <a:cs typeface="+mj-cs"/>
              </a:rPr>
              <a:t>д. 20б</a:t>
            </a:r>
          </a:p>
        </p:txBody>
      </p:sp>
      <p:sp>
        <p:nvSpPr>
          <p:cNvPr id="29" name="Title 1"/>
          <p:cNvSpPr txBox="1">
            <a:spLocks/>
          </p:cNvSpPr>
          <p:nvPr/>
        </p:nvSpPr>
        <p:spPr bwMode="auto">
          <a:xfrm>
            <a:off x="333374" y="2230869"/>
            <a:ext cx="3876675"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Состав комплекса:</a:t>
            </a:r>
          </a:p>
          <a:p>
            <a:pPr eaLnBrk="0" hangingPunct="0">
              <a:buFontTx/>
              <a:buChar char="-"/>
            </a:pPr>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 земельный </a:t>
            </a:r>
            <a:r>
              <a:rPr lang="ru-RU" sz="1600" b="1" kern="0" dirty="0" smtClean="0">
                <a:solidFill>
                  <a:schemeClr val="tx2"/>
                </a:solidFill>
                <a:latin typeface="+mj-lt"/>
                <a:ea typeface="Arial" charset="0"/>
                <a:cs typeface="+mj-cs"/>
              </a:rPr>
              <a:t>участок 13 816 кв.м;</a:t>
            </a:r>
          </a:p>
          <a:p>
            <a:pPr eaLnBrk="0" hangingPunct="0">
              <a:buFontTx/>
              <a:buChar char="-"/>
            </a:pPr>
            <a:r>
              <a:rPr lang="ru-RU" sz="1600" b="1" kern="0" dirty="0" smtClean="0">
                <a:solidFill>
                  <a:schemeClr val="tx2"/>
                </a:solidFill>
                <a:latin typeface="+mj-lt"/>
                <a:ea typeface="Arial" charset="0"/>
                <a:cs typeface="+mj-cs"/>
              </a:rPr>
              <a:t> 4 здания общей площадью </a:t>
            </a:r>
          </a:p>
          <a:p>
            <a:pPr eaLnBrk="0" hangingPunct="0"/>
            <a:r>
              <a:rPr lang="ru-RU" sz="1600" b="1" kern="0" dirty="0" smtClean="0">
                <a:solidFill>
                  <a:schemeClr val="tx2"/>
                </a:solidFill>
                <a:latin typeface="+mj-lt"/>
                <a:ea typeface="Arial" charset="0"/>
                <a:cs typeface="+mj-cs"/>
              </a:rPr>
              <a:t>  9248,2 кв.м.</a:t>
            </a:r>
          </a:p>
        </p:txBody>
      </p:sp>
      <p:sp>
        <p:nvSpPr>
          <p:cNvPr id="31" name="Title 1"/>
          <p:cNvSpPr txBox="1">
            <a:spLocks/>
          </p:cNvSpPr>
          <p:nvPr/>
        </p:nvSpPr>
        <p:spPr bwMode="auto">
          <a:xfrm>
            <a:off x="304799" y="3713687"/>
            <a:ext cx="4581525"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Начальная цена продажи:</a:t>
            </a:r>
          </a:p>
          <a:p>
            <a:pPr eaLnBrk="0" hangingPunct="0"/>
            <a:r>
              <a:rPr lang="ru-RU" sz="1600" b="1" kern="0" dirty="0" smtClean="0">
                <a:solidFill>
                  <a:schemeClr val="tx2"/>
                </a:solidFill>
                <a:latin typeface="+mj-lt"/>
                <a:ea typeface="Arial" charset="0"/>
                <a:cs typeface="+mj-cs"/>
              </a:rPr>
              <a:t>37 576 071,28 рублей (с учетом НДС).</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sp>
        <p:nvSpPr>
          <p:cNvPr id="32" name="Title 1"/>
          <p:cNvSpPr txBox="1">
            <a:spLocks/>
          </p:cNvSpPr>
          <p:nvPr/>
        </p:nvSpPr>
        <p:spPr bwMode="auto">
          <a:xfrm>
            <a:off x="304799" y="3221244"/>
            <a:ext cx="35814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0" hangingPunct="0"/>
            <a:r>
              <a:rPr lang="ru-RU" sz="1600" b="1" kern="0" dirty="0" smtClean="0">
                <a:solidFill>
                  <a:schemeClr val="tx2"/>
                </a:solidFill>
                <a:latin typeface="+mj-lt"/>
                <a:ea typeface="Arial" charset="0"/>
                <a:cs typeface="+mj-cs"/>
              </a:rPr>
              <a:t>Фактическое состояние зданий:</a:t>
            </a:r>
          </a:p>
          <a:p>
            <a:pPr eaLnBrk="0" hangingPunct="0"/>
            <a:r>
              <a:rPr kumimoji="0" lang="ru-RU" sz="1600" b="1" i="0" u="none" strike="noStrike" kern="0" cap="none" spc="0" normalizeH="0" baseline="0" noProof="0" dirty="0" smtClean="0">
                <a:ln>
                  <a:noFill/>
                </a:ln>
                <a:solidFill>
                  <a:schemeClr val="tx2"/>
                </a:solidFill>
                <a:effectLst/>
                <a:uLnTx/>
                <a:uFillTx/>
                <a:latin typeface="+mj-lt"/>
                <a:ea typeface="Arial" charset="0"/>
                <a:cs typeface="+mj-cs"/>
              </a:rPr>
              <a:t>неудовлетворительное.</a:t>
            </a:r>
            <a:endParaRPr kumimoji="0" lang="en-US" sz="1600" b="1" i="0" u="none" strike="noStrike" kern="0" cap="none" spc="0" normalizeH="0" baseline="0" noProof="0" dirty="0" smtClean="0">
              <a:ln>
                <a:noFill/>
              </a:ln>
              <a:solidFill>
                <a:schemeClr val="tx2"/>
              </a:solidFill>
              <a:effectLst/>
              <a:uLnTx/>
              <a:uFillTx/>
              <a:latin typeface="+mj-lt"/>
              <a:ea typeface="Arial" charset="0"/>
              <a:cs typeface="+mj-cs"/>
            </a:endParaRPr>
          </a:p>
        </p:txBody>
      </p:sp>
      <p:pic>
        <p:nvPicPr>
          <p:cNvPr id="1026" name="Picture 2" descr="IMG_92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510" y="1377808"/>
            <a:ext cx="3019425" cy="23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_92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510" y="4226270"/>
            <a:ext cx="3019424" cy="222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G_93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4675" y="1377808"/>
            <a:ext cx="2867024" cy="23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G_93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4675" y="4226270"/>
            <a:ext cx="2933699" cy="229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247652" y="4586555"/>
            <a:ext cx="3198810" cy="1323439"/>
          </a:xfrm>
          <a:prstGeom prst="rect">
            <a:avLst/>
          </a:prstGeom>
        </p:spPr>
        <p:txBody>
          <a:bodyPr wrap="square">
            <a:spAutoFit/>
          </a:bodyPr>
          <a:lstStyle/>
          <a:p>
            <a:pPr>
              <a:defRPr/>
            </a:pPr>
            <a:r>
              <a:rPr lang="ru-RU" sz="1600" b="1" dirty="0">
                <a:solidFill>
                  <a:schemeClr val="tx2"/>
                </a:solidFill>
                <a:latin typeface="+mj-lt"/>
                <a:cs typeface="Times New Roman" pitchFamily="18" charset="0"/>
              </a:rPr>
              <a:t>Условия приватизации утверждены постановлением </a:t>
            </a:r>
            <a:br>
              <a:rPr lang="ru-RU" sz="1600" b="1" dirty="0">
                <a:solidFill>
                  <a:schemeClr val="tx2"/>
                </a:solidFill>
                <a:latin typeface="+mj-lt"/>
                <a:cs typeface="Times New Roman" pitchFamily="18" charset="0"/>
              </a:rPr>
            </a:br>
            <a:r>
              <a:rPr lang="ru-RU" sz="1600" b="1" dirty="0">
                <a:solidFill>
                  <a:schemeClr val="tx2"/>
                </a:solidFill>
                <a:latin typeface="+mj-lt"/>
                <a:cs typeface="Times New Roman" pitchFamily="18" charset="0"/>
              </a:rPr>
              <a:t>Правительства Московской области от 17.08.2015 </a:t>
            </a:r>
            <a:endParaRPr lang="ru-RU" sz="1600" b="1" dirty="0" smtClean="0">
              <a:solidFill>
                <a:schemeClr val="tx2"/>
              </a:solidFill>
              <a:latin typeface="+mj-lt"/>
              <a:cs typeface="Times New Roman" pitchFamily="18" charset="0"/>
            </a:endParaRPr>
          </a:p>
          <a:p>
            <a:pPr>
              <a:defRPr/>
            </a:pPr>
            <a:r>
              <a:rPr lang="ru-RU" sz="1600" b="1" dirty="0" smtClean="0">
                <a:solidFill>
                  <a:schemeClr val="tx2"/>
                </a:solidFill>
                <a:latin typeface="+mj-lt"/>
                <a:cs typeface="Times New Roman" pitchFamily="18" charset="0"/>
              </a:rPr>
              <a:t>№ </a:t>
            </a:r>
            <a:r>
              <a:rPr lang="ru-RU" sz="1600" b="1" dirty="0">
                <a:solidFill>
                  <a:schemeClr val="tx2"/>
                </a:solidFill>
                <a:latin typeface="+mj-lt"/>
                <a:cs typeface="Times New Roman" pitchFamily="18" charset="0"/>
              </a:rPr>
              <a:t>698/31.</a:t>
            </a:r>
          </a:p>
        </p:txBody>
      </p:sp>
    </p:spTree>
    <p:extLst>
      <p:ext uri="{BB962C8B-B14F-4D97-AF65-F5344CB8AC3E}">
        <p14:creationId xmlns:p14="http://schemas.microsoft.com/office/powerpoint/2010/main" val="173873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3793</TotalTime>
  <Words>668</Words>
  <Application>Microsoft Office PowerPoint</Application>
  <PresentationFormat>Лист A4 (210x297 мм)</PresentationFormat>
  <Paragraphs>138</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ＭＳ Ｐゴシック</vt:lpstr>
      <vt:lpstr>Arial</vt:lpstr>
      <vt:lpstr>Calibri</vt:lpstr>
      <vt:lpstr>Times New Roman</vt:lpstr>
      <vt:lpstr>5_Universal Template_RU</vt:lpstr>
      <vt:lpstr>Информация об объекте недвижимости</vt:lpstr>
      <vt:lpstr>Информация об объекте недвижимости</vt:lpstr>
      <vt:lpstr>Информация об объекте недвижимости</vt:lpstr>
      <vt:lpstr>Информация об объекте недвижимости</vt:lpstr>
      <vt:lpstr>Информация об объекте недвижимости</vt:lpstr>
      <vt:lpstr>Презентация PowerPoint</vt:lpstr>
      <vt:lpstr>Презентация PowerPoint</vt:lpstr>
      <vt:lpstr>Презентация PowerPoint</vt:lpstr>
      <vt:lpstr>Информация об объекте недвижимости</vt:lpstr>
      <vt:lpstr>Презентация PowerPoint</vt:lpstr>
      <vt:lpstr>Презентация PowerPoint</vt:lpstr>
      <vt:lpstr>Информация об объекте недвижимости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Бадюк Е. Г.</cp:lastModifiedBy>
  <cp:revision>215</cp:revision>
  <cp:lastPrinted>2014-02-24T15:28:15Z</cp:lastPrinted>
  <dcterms:created xsi:type="dcterms:W3CDTF">2014-02-04T07:17:20Z</dcterms:created>
  <dcterms:modified xsi:type="dcterms:W3CDTF">2015-09-10T09:04:58Z</dcterms:modified>
</cp:coreProperties>
</file>