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83" r:id="rId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2" autoAdjust="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BCF10B-9161-45D5-89FA-AA6442508909}" type="datetimeFigureOut">
              <a:rPr lang="ru-RU" smtClean="0"/>
              <a:t>18.08.2017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9A622C-5FF8-4AEF-97EC-F8EF5340EB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2731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35312"/>
            <a:ext cx="7772400" cy="1107688"/>
          </a:xfrm>
        </p:spPr>
        <p:txBody>
          <a:bodyPr>
            <a:normAutofit/>
          </a:bodyPr>
          <a:lstStyle/>
          <a:p>
            <a:r>
              <a:rPr lang="ru-RU" sz="2200" dirty="0" smtClean="0"/>
              <a:t>Бюджет для граждан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0036866"/>
              </p:ext>
            </p:extLst>
          </p:nvPr>
        </p:nvGraphicFramePr>
        <p:xfrm>
          <a:off x="152400" y="685800"/>
          <a:ext cx="8839201" cy="603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3719052"/>
                <a:gridCol w="1315065"/>
                <a:gridCol w="1140542"/>
                <a:gridCol w="1140542"/>
              </a:tblGrid>
              <a:tr h="78790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Категории граждан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Мера поддержки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Объем финансирования в 2017 году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Планируемое</a:t>
                      </a:r>
                      <a:r>
                        <a:rPr lang="ru-RU" sz="1400" baseline="0" dirty="0" smtClean="0"/>
                        <a:t> к</a:t>
                      </a:r>
                      <a:r>
                        <a:rPr lang="ru-RU" sz="1400" dirty="0" smtClean="0"/>
                        <a:t>оличество</a:t>
                      </a:r>
                      <a:r>
                        <a:rPr lang="ru-RU" sz="1400" baseline="0" dirty="0" smtClean="0"/>
                        <a:t> получателей в 2017 году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Доля от общей численности</a:t>
                      </a:r>
                      <a:r>
                        <a:rPr lang="ru-RU" sz="1400" baseline="0" dirty="0" smtClean="0"/>
                        <a:t> населения</a:t>
                      </a:r>
                      <a:endParaRPr lang="ru-RU" sz="1400" dirty="0"/>
                    </a:p>
                  </a:txBody>
                  <a:tcPr/>
                </a:tc>
              </a:tr>
              <a:tr h="888494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Многодетные</a:t>
                      </a:r>
                      <a:r>
                        <a:rPr lang="ru-RU" sz="1200" baseline="0" dirty="0" smtClean="0"/>
                        <a:t> семьи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Денежная выплата на обеспечение школьной формой либо заменяющим ее комплектом детской одежды для посещения школьных занятий, а также спортивной формой для детей из многодетных семей города Реутов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495,0  </a:t>
                      </a:r>
                      <a:r>
                        <a:rPr lang="ru-RU" sz="1200" dirty="0" err="1" smtClean="0"/>
                        <a:t>тыс.руб</a:t>
                      </a:r>
                      <a:r>
                        <a:rPr lang="ru-RU" sz="1200" dirty="0" smtClean="0"/>
                        <a:t>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165 чел.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0,2%</a:t>
                      </a:r>
                      <a:endParaRPr lang="ru-RU" sz="1200" dirty="0"/>
                    </a:p>
                  </a:txBody>
                  <a:tcPr/>
                </a:tc>
              </a:tr>
              <a:tr h="2819399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Граждане, оказавшиеся в трудной жизненной ситуации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Оказание материальной помощи  и компенсаций на приобретение индивидуальных диагностических  средств для детей, больных инсулинозависимым сахарным диабетом (иглы, тест-полоски)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Оказание материальной помощи  и компенсаций на приобретение  современных лекарственных средств,  для лечения  больных злокачественными новообразованиями</a:t>
                      </a:r>
                    </a:p>
                    <a:p>
                      <a:pPr marL="171450" indent="-171450">
                        <a:buFont typeface="Arial" pitchFamily="34" charset="0"/>
                        <a:buChar char="•"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Оказание материальной помощи  и компенсаций жителям города Реутов, оказавшимся в трудной жизненной ситуации, в том числе в связи с заболеванием, и на приобретение лекарственных препаратов, не входящих в список жизненно необходимых и важнейших лекарственных средств (ЖНВЛС) </a:t>
                      </a:r>
                      <a:endParaRPr lang="ru-RU" sz="12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550,0 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ru-RU" sz="1200" baseline="0" dirty="0" err="1" smtClean="0"/>
                        <a:t>тыс.руб</a:t>
                      </a:r>
                      <a:r>
                        <a:rPr lang="ru-RU" sz="1200" baseline="0" dirty="0" smtClean="0"/>
                        <a:t>.</a:t>
                      </a:r>
                    </a:p>
                    <a:p>
                      <a:endParaRPr lang="ru-RU" sz="1200" baseline="0" dirty="0" smtClean="0"/>
                    </a:p>
                    <a:p>
                      <a:endParaRPr lang="ru-RU" sz="1200" baseline="0" dirty="0" smtClean="0"/>
                    </a:p>
                    <a:p>
                      <a:endParaRPr lang="ru-RU" sz="1200" baseline="0" dirty="0" smtClean="0"/>
                    </a:p>
                    <a:p>
                      <a:r>
                        <a:rPr lang="ru-RU" sz="1200" baseline="0" dirty="0" smtClean="0"/>
                        <a:t>6000,0  </a:t>
                      </a:r>
                      <a:r>
                        <a:rPr lang="ru-RU" sz="1200" baseline="0" dirty="0" err="1" smtClean="0"/>
                        <a:t>тыс.руб</a:t>
                      </a:r>
                      <a:r>
                        <a:rPr lang="ru-RU" sz="1200" baseline="0" dirty="0" smtClean="0"/>
                        <a:t>.</a:t>
                      </a:r>
                    </a:p>
                    <a:p>
                      <a:endParaRPr lang="ru-RU" sz="1200" baseline="0" dirty="0" smtClean="0"/>
                    </a:p>
                    <a:p>
                      <a:endParaRPr lang="ru-RU" sz="1200" baseline="0" dirty="0" smtClean="0"/>
                    </a:p>
                    <a:p>
                      <a:endParaRPr lang="ru-RU" sz="1200" baseline="0" dirty="0" smtClean="0"/>
                    </a:p>
                    <a:p>
                      <a:r>
                        <a:rPr lang="ru-RU" sz="1200" baseline="0" dirty="0" smtClean="0"/>
                        <a:t>1000,0  </a:t>
                      </a:r>
                      <a:r>
                        <a:rPr lang="ru-RU" sz="1200" baseline="0" dirty="0" err="1" smtClean="0"/>
                        <a:t>тыс.руб</a:t>
                      </a:r>
                      <a:r>
                        <a:rPr lang="ru-RU" sz="1200" baseline="0" dirty="0" smtClean="0"/>
                        <a:t>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24 чел.</a:t>
                      </a:r>
                    </a:p>
                    <a:p>
                      <a:pPr algn="ctr"/>
                      <a:endParaRPr lang="ru-RU" sz="1200" dirty="0" smtClean="0"/>
                    </a:p>
                    <a:p>
                      <a:pPr algn="ctr"/>
                      <a:endParaRPr lang="ru-RU" sz="1200" dirty="0" smtClean="0"/>
                    </a:p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76 чел.</a:t>
                      </a:r>
                    </a:p>
                    <a:p>
                      <a:pPr algn="ctr"/>
                      <a:endParaRPr lang="ru-RU" sz="1200" dirty="0" smtClean="0"/>
                    </a:p>
                    <a:p>
                      <a:pPr algn="ctr"/>
                      <a:endParaRPr lang="ru-RU" sz="1200" dirty="0" smtClean="0"/>
                    </a:p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14 чел.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0,024%</a:t>
                      </a:r>
                    </a:p>
                    <a:p>
                      <a:pPr algn="ctr"/>
                      <a:endParaRPr lang="ru-RU" sz="1200" dirty="0" smtClean="0"/>
                    </a:p>
                    <a:p>
                      <a:pPr algn="ctr"/>
                      <a:endParaRPr lang="ru-RU" sz="1200" dirty="0" smtClean="0"/>
                    </a:p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0,076%</a:t>
                      </a:r>
                    </a:p>
                    <a:p>
                      <a:pPr algn="ctr"/>
                      <a:endParaRPr lang="ru-RU" sz="1200" dirty="0" smtClean="0"/>
                    </a:p>
                    <a:p>
                      <a:pPr algn="ctr"/>
                      <a:endParaRPr lang="ru-RU" sz="1200" dirty="0" smtClean="0"/>
                    </a:p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0,014%</a:t>
                      </a:r>
                      <a:endParaRPr lang="ru-RU" sz="1200" dirty="0"/>
                    </a:p>
                  </a:txBody>
                  <a:tcPr/>
                </a:tc>
              </a:tr>
              <a:tr h="399425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Иногородние врачи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Предоставление компенсационных выплат иногородним врачам для оплаты найма жилого помещения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900,0  </a:t>
                      </a:r>
                      <a:r>
                        <a:rPr lang="ru-RU" sz="1200" dirty="0" err="1" smtClean="0"/>
                        <a:t>тыс.руб</a:t>
                      </a:r>
                      <a:r>
                        <a:rPr lang="ru-RU" sz="1200" dirty="0" smtClean="0"/>
                        <a:t>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 чел . 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0,007%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00639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1138</TotalTime>
  <Words>192</Words>
  <Application>Microsoft Office PowerPoint</Application>
  <PresentationFormat>Экран (4:3)</PresentationFormat>
  <Paragraphs>47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Тема Office</vt:lpstr>
      <vt:lpstr>Бюджет для граждан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по муниципальной программе  "Развитие физической культуры и спорта в городском округе Реуто на 2016-2019 годы"</dc:title>
  <dc:creator>Николаенко А.В.</dc:creator>
  <cp:lastModifiedBy>Андрей В. Леонихин</cp:lastModifiedBy>
  <cp:revision>36</cp:revision>
  <dcterms:created xsi:type="dcterms:W3CDTF">2016-12-09T07:24:17Z</dcterms:created>
  <dcterms:modified xsi:type="dcterms:W3CDTF">2017-08-18T12:57:49Z</dcterms:modified>
</cp:coreProperties>
</file>