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drawings/drawing1.xml" ContentType="application/vnd.openxmlformats-officedocument.drawingml.chartshapes+xml"/>
  <Override PartName="/ppt/charts/chart16.xml" ContentType="application/vnd.openxmlformats-officedocument.drawingml.chart+xml"/>
  <Override PartName="/ppt/drawings/drawing2.xml" ContentType="application/vnd.openxmlformats-officedocument.drawingml.chartshapes+xml"/>
  <Override PartName="/ppt/charts/chart17.xml" ContentType="application/vnd.openxmlformats-officedocument.drawingml.chart+xml"/>
  <Override PartName="/ppt/drawings/drawing3.xml" ContentType="application/vnd.openxmlformats-officedocument.drawingml.chartshapes+xml"/>
  <Override PartName="/ppt/charts/chart18.xml" ContentType="application/vnd.openxmlformats-officedocument.drawingml.chart+xml"/>
  <Override PartName="/ppt/drawings/drawing4.xml" ContentType="application/vnd.openxmlformats-officedocument.drawingml.chartshapes+xml"/>
  <Override PartName="/ppt/charts/chart19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75" r:id="rId3"/>
    <p:sldId id="263" r:id="rId4"/>
    <p:sldId id="259" r:id="rId5"/>
    <p:sldId id="264" r:id="rId6"/>
    <p:sldId id="268" r:id="rId7"/>
    <p:sldId id="271" r:id="rId8"/>
    <p:sldId id="27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34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8088" autoAdjust="0"/>
    <p:restoredTop sz="94737" autoAdjust="0"/>
  </p:normalViewPr>
  <p:slideViewPr>
    <p:cSldViewPr>
      <p:cViewPr>
        <p:scale>
          <a:sx n="109" d="100"/>
          <a:sy n="109" d="100"/>
        </p:scale>
        <p:origin x="48" y="10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30"/>
    </c:view3D>
    <c:floor>
      <c:thickness val="0"/>
      <c:spPr>
        <a:noFill/>
        <a:ln w="9525">
          <a:noFill/>
        </a:ln>
      </c:spPr>
    </c:floor>
    <c:sideWall>
      <c:thickness val="0"/>
      <c:spPr>
        <a:ln>
          <a:noFill/>
        </a:ln>
      </c:spPr>
    </c:sideWall>
    <c:backWall>
      <c:thickness val="0"/>
      <c:spPr>
        <a:ln>
          <a:noFill/>
        </a:ln>
      </c:spPr>
    </c:backWall>
    <c:plotArea>
      <c:layout>
        <c:manualLayout>
          <c:layoutTarget val="inner"/>
          <c:xMode val="edge"/>
          <c:yMode val="edge"/>
          <c:x val="5.125260877321694E-2"/>
          <c:y val="4.0700605915582028E-2"/>
          <c:w val="0.89749478245356629"/>
          <c:h val="0.6495754982589780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Доходы, (млн. руб.)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2357.5</c:v>
                </c:pt>
                <c:pt idx="1">
                  <c:v>2246.6</c:v>
                </c:pt>
                <c:pt idx="2">
                  <c:v>2212.6</c:v>
                </c:pt>
                <c:pt idx="3">
                  <c:v>2201.3000000000002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Расходы, (млн. руб.)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2513.3000000000002</c:v>
                </c:pt>
                <c:pt idx="1">
                  <c:v>2281.6</c:v>
                </c:pt>
                <c:pt idx="2">
                  <c:v>2247.6</c:v>
                </c:pt>
                <c:pt idx="3">
                  <c:v>2236.3000000000002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Источники, (млн.руб.)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-155.80000000000001</c:v>
                </c:pt>
                <c:pt idx="1">
                  <c:v>-35</c:v>
                </c:pt>
                <c:pt idx="2">
                  <c:v>-35</c:v>
                </c:pt>
                <c:pt idx="3">
                  <c:v>-35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2"/>
        <c:gapDepth val="0"/>
        <c:shape val="cylinder"/>
        <c:axId val="28135808"/>
        <c:axId val="28137344"/>
        <c:axId val="0"/>
      </c:bar3DChart>
      <c:catAx>
        <c:axId val="28135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28137344"/>
        <c:crosses val="autoZero"/>
        <c:auto val="1"/>
        <c:lblAlgn val="ctr"/>
        <c:lblOffset val="100"/>
        <c:noMultiLvlLbl val="0"/>
      </c:catAx>
      <c:valAx>
        <c:axId val="281373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28135808"/>
        <c:crosses val="autoZero"/>
        <c:crossBetween val="between"/>
      </c:valAx>
      <c:dTable>
        <c:showHorzBorder val="0"/>
        <c:showVertBorder val="0"/>
        <c:showOutline val="0"/>
        <c:showKeys val="1"/>
        <c:txPr>
          <a:bodyPr/>
          <a:lstStyle/>
          <a:p>
            <a:pPr rtl="0">
              <a:defRPr sz="1610" baseline="0"/>
            </a:pPr>
            <a:endParaRPr lang="ru-RU"/>
          </a:p>
        </c:txPr>
      </c:dTable>
      <c:spPr>
        <a:noFill/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Pt>
            <c:idx val="1"/>
            <c:bubble3D val="0"/>
            <c:explosion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Pt>
            <c:idx val="5"/>
            <c:bubble3D val="0"/>
            <c:spPr>
              <a:solidFill>
                <a:srgbClr val="002060"/>
              </a:solidFill>
            </c:spPr>
          </c:dPt>
          <c:dLbls>
            <c:delete val="1"/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АКЦИЗЫ</c:v>
                </c:pt>
                <c:pt idx="2">
                  <c:v>НАЛОГ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ГОСПОШЛИНА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"/>
          <c:w val="1"/>
          <c:h val="1"/>
        </c:manualLayout>
      </c:layout>
      <c:overlay val="0"/>
      <c:spPr>
        <a:noFill/>
      </c:spPr>
      <c:txPr>
        <a:bodyPr/>
        <a:lstStyle/>
        <a:p>
          <a:pPr>
            <a:defRPr sz="125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5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Pt>
            <c:idx val="1"/>
            <c:bubble3D val="0"/>
            <c:explosion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Pt>
            <c:idx val="5"/>
            <c:bubble3D val="0"/>
            <c:spPr>
              <a:solidFill>
                <a:srgbClr val="002060"/>
              </a:solidFill>
            </c:spPr>
          </c:dPt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АКЦИЗЫ</c:v>
                </c:pt>
                <c:pt idx="2">
                  <c:v>НАЛОГ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ГОСПОШЛИНА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39.5</c:v>
                </c:pt>
                <c:pt idx="1">
                  <c:v>0.4</c:v>
                </c:pt>
                <c:pt idx="2">
                  <c:v>34.6</c:v>
                </c:pt>
                <c:pt idx="3">
                  <c:v>7.8</c:v>
                </c:pt>
                <c:pt idx="4">
                  <c:v>16.7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201</a:t>
            </a:r>
            <a:r>
              <a:rPr lang="ru-RU" dirty="0" smtClean="0"/>
              <a:t>5</a:t>
            </a:r>
            <a:endParaRPr lang="en-US" dirty="0"/>
          </a:p>
        </c:rich>
      </c:tx>
      <c:layout/>
      <c:overlay val="0"/>
    </c:title>
    <c:autoTitleDeleted val="0"/>
    <c:view3D>
      <c:rotX val="5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Pt>
            <c:idx val="1"/>
            <c:bubble3D val="0"/>
            <c:explosion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Pt>
            <c:idx val="5"/>
            <c:bubble3D val="0"/>
            <c:spPr>
              <a:solidFill>
                <a:srgbClr val="002060"/>
              </a:solidFill>
            </c:spPr>
          </c:dPt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АКЦИЗЫ</c:v>
                </c:pt>
                <c:pt idx="2">
                  <c:v>НАЛОГ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ГОСПОШЛИНА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38.800000000000011</c:v>
                </c:pt>
                <c:pt idx="1">
                  <c:v>0.70000000000000007</c:v>
                </c:pt>
                <c:pt idx="2">
                  <c:v>32</c:v>
                </c:pt>
                <c:pt idx="3">
                  <c:v>7.3</c:v>
                </c:pt>
                <c:pt idx="4">
                  <c:v>20.100000000000001</c:v>
                </c:pt>
                <c:pt idx="5">
                  <c:v>1.1000000000000001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2016</a:t>
            </a:r>
            <a:endParaRPr lang="ru-RU" dirty="0"/>
          </a:p>
        </c:rich>
      </c:tx>
      <c:layout/>
      <c:overlay val="0"/>
    </c:title>
    <c:autoTitleDeleted val="0"/>
    <c:view3D>
      <c:rotX val="5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Pt>
            <c:idx val="1"/>
            <c:bubble3D val="0"/>
            <c:explosion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Pt>
            <c:idx val="5"/>
            <c:bubble3D val="0"/>
            <c:spPr>
              <a:solidFill>
                <a:srgbClr val="002060"/>
              </a:solidFill>
            </c:spPr>
          </c:dPt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АКЦИЗЫ</c:v>
                </c:pt>
                <c:pt idx="2">
                  <c:v>НАЛОГ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ГОСПОШЛИНА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38.5</c:v>
                </c:pt>
                <c:pt idx="1">
                  <c:v>0.70000000000000007</c:v>
                </c:pt>
                <c:pt idx="2">
                  <c:v>30.9</c:v>
                </c:pt>
                <c:pt idx="3">
                  <c:v>9.8000000000000007</c:v>
                </c:pt>
                <c:pt idx="4">
                  <c:v>18.899999999999999</c:v>
                </c:pt>
                <c:pt idx="5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2017</a:t>
            </a:r>
            <a:endParaRPr lang="ru-RU" dirty="0"/>
          </a:p>
        </c:rich>
      </c:tx>
      <c:layout/>
      <c:overlay val="0"/>
    </c:title>
    <c:autoTitleDeleted val="0"/>
    <c:view3D>
      <c:rotX val="5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Pt>
            <c:idx val="1"/>
            <c:bubble3D val="0"/>
            <c:explosion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Pt>
            <c:idx val="5"/>
            <c:bubble3D val="0"/>
            <c:spPr>
              <a:solidFill>
                <a:srgbClr val="002060"/>
              </a:solidFill>
            </c:spPr>
          </c:dPt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АКЦИЗЫ</c:v>
                </c:pt>
                <c:pt idx="2">
                  <c:v>НАЛОГ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ГОСПОШЛИНА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39.5</c:v>
                </c:pt>
                <c:pt idx="1">
                  <c:v>0.70000000000000007</c:v>
                </c:pt>
                <c:pt idx="2">
                  <c:v>29.3</c:v>
                </c:pt>
                <c:pt idx="3">
                  <c:v>10</c:v>
                </c:pt>
                <c:pt idx="4">
                  <c:v>19.3</c:v>
                </c:pt>
                <c:pt idx="5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999537581506817"/>
          <c:y val="0.16533474112520999"/>
          <c:w val="7.035430593874294E-3"/>
          <c:h val="1.0842152233657551E-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explosion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Pt>
            <c:idx val="5"/>
            <c:bubble3D val="0"/>
            <c:spPr>
              <a:solidFill>
                <a:srgbClr val="002060"/>
              </a:solidFill>
            </c:spPr>
          </c:dPt>
          <c:dPt>
            <c:idx val="8"/>
            <c:bubble3D val="0"/>
            <c:spPr>
              <a:solidFill>
                <a:srgbClr val="00B050"/>
              </a:solidFill>
            </c:spPr>
          </c:dPt>
          <c:cat>
            <c:strRef>
              <c:f>Лист1!$A$2:$A$12</c:f>
              <c:strCache>
                <c:ptCount val="11"/>
                <c:pt idx="0">
                  <c:v>доходы в виде арендной платы за земельные участки, государственная собственность на которые не разграничена</c:v>
                </c:pt>
                <c:pt idx="1">
                  <c:v>доходы в виде арендной платы за земли, находящиеся в собственности городских округов</c:v>
                </c:pt>
                <c:pt idx="2">
                  <c:v>доходы от сдачи в аренду собственности городского округа Реутов</c:v>
                </c:pt>
                <c:pt idx="3">
                  <c:v>платежи МУП</c:v>
                </c:pt>
                <c:pt idx="4">
                  <c:v>прочие поступления от использования имущества</c:v>
                </c:pt>
                <c:pt idx="5">
                  <c:v>плата за негативное воздействие на окружающую среду</c:v>
                </c:pt>
                <c:pt idx="6">
                  <c:v>доходы от компенсаций затрат государства</c:v>
                </c:pt>
                <c:pt idx="7">
                  <c:v>доходы от реализации имущества, находящегося в собственности городских округов</c:v>
                </c:pt>
                <c:pt idx="8">
                  <c:v>доходы от продажи земельных участков, собственность которых не разграничена</c:v>
                </c:pt>
                <c:pt idx="9">
                  <c:v>штрафы, санкции, возмещение ущерба</c:v>
                </c:pt>
                <c:pt idx="10">
                  <c:v>прочие неналоговые доходы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1.1270561504994345E-2"/>
          <c:y val="3.5239397268616253E-2"/>
          <c:w val="0.98167088697647231"/>
          <c:h val="0.90466897282081771"/>
        </c:manualLayout>
      </c:layout>
      <c:overlay val="0"/>
      <c:spPr>
        <a:ln>
          <a:noFill/>
        </a:ln>
      </c:spPr>
      <c:txPr>
        <a:bodyPr/>
        <a:lstStyle/>
        <a:p>
          <a:pPr>
            <a:defRPr sz="11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80"/>
      <c:rotY val="0"/>
      <c:depthPercent val="2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Pt>
            <c:idx val="5"/>
            <c:bubble3D val="0"/>
            <c:spPr>
              <a:solidFill>
                <a:srgbClr val="002060"/>
              </a:solidFill>
            </c:spPr>
          </c:dPt>
          <c:dPt>
            <c:idx val="8"/>
            <c:bubble3D val="0"/>
            <c:spPr>
              <a:solidFill>
                <a:srgbClr val="00B050"/>
              </a:solidFill>
            </c:spPr>
          </c:dPt>
          <c:cat>
            <c:strRef>
              <c:f>Лист1!$A$2:$A$8</c:f>
              <c:strCache>
                <c:ptCount val="7"/>
                <c:pt idx="0">
                  <c:v>доходы от использования имущества, находящегося в муниципальной собственности</c:v>
                </c:pt>
                <c:pt idx="1">
                  <c:v>плата за негативное воздействие на окружающую среду</c:v>
                </c:pt>
                <c:pt idx="2">
                  <c:v>доходы от компенсаций затрат государства</c:v>
                </c:pt>
                <c:pt idx="3">
                  <c:v>доходы от реализации имущества, находящегося в собственности городских округов</c:v>
                </c:pt>
                <c:pt idx="4">
                  <c:v>доходы от продажи земельных участков, собственность которых не разграничена</c:v>
                </c:pt>
                <c:pt idx="5">
                  <c:v>штрафы, санкции, возмещение ущерба</c:v>
                </c:pt>
                <c:pt idx="6">
                  <c:v>прочие неналоговые доходы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77.400000000000006</c:v>
                </c:pt>
                <c:pt idx="1">
                  <c:v>0.1</c:v>
                </c:pt>
                <c:pt idx="2">
                  <c:v>1</c:v>
                </c:pt>
                <c:pt idx="3">
                  <c:v>14.9</c:v>
                </c:pt>
                <c:pt idx="4">
                  <c:v>1.8</c:v>
                </c:pt>
                <c:pt idx="5">
                  <c:v>1.7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80"/>
      <c:rotY val="0"/>
      <c:depthPercent val="2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Pt>
            <c:idx val="5"/>
            <c:bubble3D val="0"/>
            <c:spPr>
              <a:solidFill>
                <a:srgbClr val="002060"/>
              </a:solidFill>
            </c:spPr>
          </c:dPt>
          <c:dPt>
            <c:idx val="8"/>
            <c:bubble3D val="0"/>
            <c:spPr>
              <a:solidFill>
                <a:srgbClr val="00B050"/>
              </a:solidFill>
            </c:spPr>
          </c:dPt>
          <c:cat>
            <c:strRef>
              <c:f>Лист1!$A$2:$A$8</c:f>
              <c:strCache>
                <c:ptCount val="7"/>
                <c:pt idx="0">
                  <c:v>доходы от использования имущества, находящегося в муниципальной собственности</c:v>
                </c:pt>
                <c:pt idx="1">
                  <c:v>плата за негативное воздействие на окружающую среду</c:v>
                </c:pt>
                <c:pt idx="2">
                  <c:v>доходы от компенсаций затрат государства</c:v>
                </c:pt>
                <c:pt idx="3">
                  <c:v>доходы от реализации имущества, находящегося в собственности городских округов</c:v>
                </c:pt>
                <c:pt idx="4">
                  <c:v>доходы от продажи земельных участков, собственность которых не разграничена</c:v>
                </c:pt>
                <c:pt idx="5">
                  <c:v>штрафы, санкции, возмещение ущерба</c:v>
                </c:pt>
                <c:pt idx="6">
                  <c:v>прочие неналоговые доходы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77.900000000000006</c:v>
                </c:pt>
                <c:pt idx="1">
                  <c:v>0.1</c:v>
                </c:pt>
                <c:pt idx="2">
                  <c:v>0</c:v>
                </c:pt>
                <c:pt idx="3">
                  <c:v>20.9</c:v>
                </c:pt>
                <c:pt idx="4">
                  <c:v>0.7</c:v>
                </c:pt>
                <c:pt idx="5">
                  <c:v>0.8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80"/>
      <c:rotY val="0"/>
      <c:depthPercent val="2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Pt>
            <c:idx val="5"/>
            <c:bubble3D val="0"/>
            <c:spPr>
              <a:solidFill>
                <a:srgbClr val="002060"/>
              </a:solidFill>
            </c:spPr>
          </c:dPt>
          <c:dPt>
            <c:idx val="8"/>
            <c:bubble3D val="0"/>
            <c:spPr>
              <a:solidFill>
                <a:srgbClr val="00B050"/>
              </a:solidFill>
            </c:spPr>
          </c:dPt>
          <c:cat>
            <c:strRef>
              <c:f>Лист1!$A$2:$A$8</c:f>
              <c:strCache>
                <c:ptCount val="7"/>
                <c:pt idx="0">
                  <c:v>доходы от использования имущества, находящегося в муниципальной собственности</c:v>
                </c:pt>
                <c:pt idx="1">
                  <c:v>плата за негативное воздействие на окружающую среду</c:v>
                </c:pt>
                <c:pt idx="2">
                  <c:v>доходы от компенсаций затрат государства</c:v>
                </c:pt>
                <c:pt idx="3">
                  <c:v>доходы от реализации имущества, находящегося в собственности городских округов</c:v>
                </c:pt>
                <c:pt idx="4">
                  <c:v>доходы от продажи земельных участков, собственность которых не разграничена</c:v>
                </c:pt>
                <c:pt idx="5">
                  <c:v>штрафы, санкции, возмещение ущерба</c:v>
                </c:pt>
                <c:pt idx="6">
                  <c:v>прочие неналоговые доходы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85.2</c:v>
                </c:pt>
                <c:pt idx="1">
                  <c:v>0.2</c:v>
                </c:pt>
                <c:pt idx="2">
                  <c:v>0</c:v>
                </c:pt>
                <c:pt idx="3">
                  <c:v>13.2</c:v>
                </c:pt>
                <c:pt idx="4">
                  <c:v>0.4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80"/>
      <c:rotY val="0"/>
      <c:depthPercent val="2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explosion val="1"/>
          <c:dPt>
            <c:idx val="0"/>
            <c:bubble3D val="0"/>
            <c:explosion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Pt>
            <c:idx val="5"/>
            <c:bubble3D val="0"/>
            <c:spPr>
              <a:solidFill>
                <a:srgbClr val="002060"/>
              </a:solidFill>
            </c:spPr>
          </c:dPt>
          <c:cat>
            <c:strRef>
              <c:f>Лист1!$A$2:$A$8</c:f>
              <c:strCache>
                <c:ptCount val="7"/>
                <c:pt idx="0">
                  <c:v>доходы от использования имущества, находящегося в муниципальной собственности</c:v>
                </c:pt>
                <c:pt idx="1">
                  <c:v>плата за негативное воздействие на окружающую среду</c:v>
                </c:pt>
                <c:pt idx="2">
                  <c:v>доходы от компенсаций затрат государства</c:v>
                </c:pt>
                <c:pt idx="3">
                  <c:v>доходы от реализации имущества, находящегося в собственности городских округов</c:v>
                </c:pt>
                <c:pt idx="4">
                  <c:v>доходы от продажи земельных участков, собственность которых не разграничена</c:v>
                </c:pt>
                <c:pt idx="5">
                  <c:v>штрафы, санкции, возмещение ущерба</c:v>
                </c:pt>
                <c:pt idx="6">
                  <c:v>прочие неналоговые доходы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92.4</c:v>
                </c:pt>
                <c:pt idx="1">
                  <c:v>0.3</c:v>
                </c:pt>
                <c:pt idx="2">
                  <c:v>0</c:v>
                </c:pt>
                <c:pt idx="3">
                  <c:v>5.7</c:v>
                </c:pt>
                <c:pt idx="4">
                  <c:v>0</c:v>
                </c:pt>
                <c:pt idx="5">
                  <c:v>1.6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view3D>
      <c:rotX val="0"/>
      <c:rotY val="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724674269908715E-2"/>
          <c:y val="0"/>
          <c:w val="0.96655065146018271"/>
          <c:h val="0.7496692027786967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Доходы, (млн. руб.)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6.841912201326289E-2"/>
                  <c:y val="3.31985429713195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9296572411494511E-2"/>
                  <c:y val="2.7162444249261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841912201326289E-2"/>
                  <c:y val="1.8108296166174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6898697079634833E-2"/>
                  <c:y val="1.50902468051452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2357.5</c:v>
                </c:pt>
                <c:pt idx="1">
                  <c:v>2246.6</c:v>
                </c:pt>
                <c:pt idx="2">
                  <c:v>2212.6</c:v>
                </c:pt>
                <c:pt idx="3">
                  <c:v>2201.3000000000002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48"/>
        <c:gapDepth val="0"/>
        <c:shape val="cylinder"/>
        <c:axId val="28163072"/>
        <c:axId val="28305280"/>
        <c:axId val="0"/>
      </c:bar3DChart>
      <c:catAx>
        <c:axId val="28163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8305280"/>
        <c:crosses val="autoZero"/>
        <c:auto val="1"/>
        <c:lblAlgn val="ctr"/>
        <c:lblOffset val="100"/>
        <c:noMultiLvlLbl val="0"/>
      </c:catAx>
      <c:valAx>
        <c:axId val="283052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2816307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egendEntry>
        <c:idx val="0"/>
        <c:txPr>
          <a:bodyPr/>
          <a:lstStyle/>
          <a:p>
            <a:pPr>
              <a:defRPr sz="1400" b="1"/>
            </a:pPr>
            <a:endParaRPr lang="ru-RU"/>
          </a:p>
        </c:txPr>
      </c:legendEntry>
      <c:layout>
        <c:manualLayout>
          <c:xMode val="edge"/>
          <c:yMode val="edge"/>
          <c:x val="8.5172648441360924E-2"/>
          <c:y val="0.86533239545570229"/>
          <c:w val="0.25037280340498574"/>
          <c:h val="8.8299525650352012E-2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607637688938573E-2"/>
          <c:y val="0.17493738308617796"/>
          <c:w val="0.53420777543302389"/>
          <c:h val="0.694279227272583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explosion val="0"/>
            <c:spPr>
              <a:solidFill>
                <a:schemeClr val="accent5">
                  <a:lumMod val="75000"/>
                </a:schemeClr>
              </a:solidFill>
            </c:spPr>
          </c:dPt>
          <c:dLbls>
            <c:dLbl>
              <c:idx val="1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delete val="1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2"/>
                <c:pt idx="0">
                  <c:v>Собственные, %</c:v>
                </c:pt>
                <c:pt idx="1">
                  <c:v>Безвозмездные, 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51.6</c:v>
                </c:pt>
                <c:pt idx="1">
                  <c:v>48.4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2015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607637688938573E-2"/>
          <c:y val="0.17493738308617796"/>
          <c:w val="0.53420777543302389"/>
          <c:h val="0.694279227272583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explosion val="1"/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explosion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56,</a:t>
                    </a:r>
                    <a:r>
                      <a:rPr lang="ru-RU" smtClean="0"/>
                      <a:t>3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ru-RU" dirty="0" smtClean="0"/>
                      <a:t>4</a:t>
                    </a:r>
                    <a:r>
                      <a:rPr lang="en-US" dirty="0" smtClean="0"/>
                      <a:t>3,</a:t>
                    </a:r>
                    <a:r>
                      <a:rPr lang="ru-RU" dirty="0" smtClean="0"/>
                      <a:t>7</a:t>
                    </a:r>
                    <a:endParaRPr lang="en-US" dirty="0"/>
                  </a:p>
                </c:rich>
              </c:tx>
              <c:spPr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delete val="1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2"/>
                <c:pt idx="0">
                  <c:v>Собственные, %</c:v>
                </c:pt>
                <c:pt idx="1">
                  <c:v>Безвозмездные, 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56.4</c:v>
                </c:pt>
                <c:pt idx="1">
                  <c:v>43.6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 baseline="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2016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607637688938573E-2"/>
          <c:y val="0.17493738308617796"/>
          <c:w val="0.53420777543302389"/>
          <c:h val="0.694279227272583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explosion val="1"/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explosion val="0"/>
          </c:dPt>
          <c:dLbls>
            <c:dLbl>
              <c:idx val="1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delete val="1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2"/>
                <c:pt idx="0">
                  <c:v>Собственные, %</c:v>
                </c:pt>
                <c:pt idx="1">
                  <c:v>Безвозмездные, 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55</c:v>
                </c:pt>
                <c:pt idx="1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2017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607637688938573E-2"/>
          <c:y val="0.17493738308617796"/>
          <c:w val="0.53420777543302389"/>
          <c:h val="0.694279227272583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explosion val="1"/>
          <c:dPt>
            <c:idx val="1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Lbls>
            <c:dLbl>
              <c:idx val="1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delete val="1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2"/>
                <c:pt idx="0">
                  <c:v>Собственные, %</c:v>
                </c:pt>
                <c:pt idx="1">
                  <c:v>Безвозмездные, 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55.3</c:v>
                </c:pt>
                <c:pt idx="1">
                  <c:v>44.7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7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82312057070112"/>
          <c:y val="0.64848639187423474"/>
          <c:w val="1.8439210118345668E-2"/>
          <c:h val="2.6073149176679876E-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explosion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chemeClr val="bg1"/>
              </a:solidFill>
            </c:spPr>
          </c:dPt>
          <c:cat>
            <c:strRef>
              <c:f>Лист1!$A$2:$A$5</c:f>
              <c:strCache>
                <c:ptCount val="2"/>
                <c:pt idx="0">
                  <c:v>Налоговые и Неналоговые</c:v>
                </c:pt>
                <c:pt idx="1">
                  <c:v>Безвозмездные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1.3277260381030475E-2"/>
          <c:y val="0.65455852127541381"/>
          <c:w val="0.98469550637413239"/>
          <c:h val="0.30422471112126992"/>
        </c:manualLayout>
      </c:layout>
      <c:overlay val="0"/>
      <c:spPr>
        <a:noFill/>
      </c:spPr>
      <c:txPr>
        <a:bodyPr/>
        <a:lstStyle/>
        <a:p>
          <a:pPr>
            <a:defRPr sz="1800" baseline="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доходы, (млн. руб.)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0"/>
      <c:rotY val="0"/>
      <c:depthPercent val="19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000" smtClean="0"/>
                      <a:t>592</a:t>
                    </a:r>
                    <a:r>
                      <a:rPr lang="ru-RU" sz="1000" smtClean="0"/>
                      <a:t> </a:t>
                    </a:r>
                    <a:r>
                      <a:rPr lang="en-US" sz="1000" smtClean="0"/>
                      <a:t>650,6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1"/>
                <c:pt idx="0">
                  <c:v>неналоговые доходы, млн. руб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592650.6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3.6856588584174406E-2"/>
                  <c:y val="2.9682017451595805E-3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/>
                      <a:t> 573 706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1"/>
                <c:pt idx="0">
                  <c:v>неналоговые доходы, млн. руб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573706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9394882050142578E-2"/>
                  <c:y val="-1.1873741920947057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/>
                      <a:t> </a:t>
                    </a:r>
                    <a:r>
                      <a:rPr lang="en-US" sz="1000" dirty="0" smtClean="0"/>
                      <a:t>475</a:t>
                    </a:r>
                    <a:r>
                      <a:rPr lang="ru-RU" sz="1000" dirty="0" smtClean="0"/>
                      <a:t> </a:t>
                    </a:r>
                    <a:r>
                      <a:rPr lang="en-US" sz="1000" dirty="0" smtClean="0"/>
                      <a:t>764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1"/>
                <c:pt idx="0">
                  <c:v>неналоговые доходы, млн. руб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475764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3515905640114087E-2"/>
                  <c:y val="2.9684354802367642E-3"/>
                </c:manualLayout>
              </c:layout>
              <c:tx>
                <c:rich>
                  <a:bodyPr/>
                  <a:lstStyle/>
                  <a:p>
                    <a:r>
                      <a:rPr lang="en-US" sz="1000" dirty="0" smtClean="0"/>
                      <a:t>448</a:t>
                    </a:r>
                    <a:r>
                      <a:rPr lang="ru-RU" sz="1000" dirty="0" smtClean="0"/>
                      <a:t> </a:t>
                    </a:r>
                    <a:r>
                      <a:rPr lang="en-US" sz="1000" dirty="0" smtClean="0"/>
                      <a:t>599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1"/>
                <c:pt idx="0">
                  <c:v>неналоговые доходы, млн. руб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448599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0"/>
        <c:gapDepth val="0"/>
        <c:shape val="cylinder"/>
        <c:axId val="29811456"/>
        <c:axId val="29812992"/>
        <c:axId val="0"/>
      </c:bar3DChart>
      <c:catAx>
        <c:axId val="29811456"/>
        <c:scaling>
          <c:orientation val="minMax"/>
        </c:scaling>
        <c:delete val="1"/>
        <c:axPos val="b"/>
        <c:majorTickMark val="none"/>
        <c:minorTickMark val="none"/>
        <c:tickLblPos val="none"/>
        <c:crossAx val="29812992"/>
        <c:crosses val="autoZero"/>
        <c:auto val="1"/>
        <c:lblAlgn val="ctr"/>
        <c:lblOffset val="100"/>
        <c:noMultiLvlLbl val="0"/>
      </c:catAx>
      <c:valAx>
        <c:axId val="298129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2981145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доходы, (млн. руб.)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0"/>
      <c:rotY val="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</c:spPr>
          </c:dPt>
          <c:dLbls>
            <c:dLbl>
              <c:idx val="0"/>
              <c:layout>
                <c:manualLayout>
                  <c:x val="0"/>
                  <c:y val="-2.9684361740644227E-3"/>
                </c:manualLayout>
              </c:layout>
              <c:tx>
                <c:rich>
                  <a:bodyPr/>
                  <a:lstStyle/>
                  <a:p>
                    <a:r>
                      <a:rPr lang="en-US" sz="1000" dirty="0" smtClean="0"/>
                      <a:t>622701,8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1"/>
                <c:pt idx="0">
                  <c:v>неналоговые доходы, млн. руб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622701.80000000005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5.1382279439555728E-2"/>
                  <c:y val="-8.9053064407102929E-3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/>
                      <a:t> </a:t>
                    </a:r>
                    <a:r>
                      <a:rPr lang="en-US" sz="1000" dirty="0" smtClean="0"/>
                      <a:t>691</a:t>
                    </a:r>
                    <a:r>
                      <a:rPr lang="ru-RU" sz="1000" dirty="0" smtClean="0"/>
                      <a:t> </a:t>
                    </a:r>
                    <a:r>
                      <a:rPr lang="en-US" sz="1000" dirty="0" smtClean="0"/>
                      <a:t>242,8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1"/>
                <c:pt idx="0">
                  <c:v>неналоговые доходы, млн. руб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691242.8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2.3515905640114063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/>
                      <a:t> </a:t>
                    </a:r>
                    <a:r>
                      <a:rPr lang="en-US" sz="1000" dirty="0" smtClean="0"/>
                      <a:t>740</a:t>
                    </a:r>
                    <a:r>
                      <a:rPr lang="ru-RU" sz="1000" dirty="0" smtClean="0"/>
                      <a:t> </a:t>
                    </a:r>
                    <a:r>
                      <a:rPr lang="en-US" sz="1000" dirty="0" smtClean="0"/>
                      <a:t>939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1"/>
                <c:pt idx="0">
                  <c:v>неналоговые доходы, млн. руб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740939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4109540248963394E-2"/>
                  <c:y val="-5.9368709604735283E-3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/>
                      <a:t> </a:t>
                    </a:r>
                    <a:r>
                      <a:rPr lang="en-US" sz="1000" dirty="0" smtClean="0"/>
                      <a:t>769</a:t>
                    </a:r>
                    <a:r>
                      <a:rPr lang="ru-RU" sz="1000" dirty="0" smtClean="0"/>
                      <a:t> </a:t>
                    </a:r>
                    <a:r>
                      <a:rPr lang="en-US" sz="1000" dirty="0" smtClean="0"/>
                      <a:t>046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1"/>
                <c:pt idx="0">
                  <c:v>неналоговые доходы, млн. руб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769046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0"/>
        <c:gapDepth val="500"/>
        <c:shape val="cylinder"/>
        <c:axId val="29420544"/>
        <c:axId val="29451008"/>
        <c:axId val="0"/>
      </c:bar3DChart>
      <c:catAx>
        <c:axId val="29420544"/>
        <c:scaling>
          <c:orientation val="minMax"/>
        </c:scaling>
        <c:delete val="1"/>
        <c:axPos val="b"/>
        <c:majorTickMark val="none"/>
        <c:minorTickMark val="none"/>
        <c:tickLblPos val="none"/>
        <c:crossAx val="29451008"/>
        <c:crosses val="autoZero"/>
        <c:auto val="1"/>
        <c:lblAlgn val="ctr"/>
        <c:lblOffset val="100"/>
        <c:noMultiLvlLbl val="0"/>
      </c:catAx>
      <c:valAx>
        <c:axId val="294510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2942054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0.00907</cdr:x>
      <cdr:y>0.07407</cdr:y>
    </cdr:from>
    <cdr:to>
      <cdr:x>0.12914</cdr:x>
      <cdr:y>0.7037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1619" y="144016"/>
          <a:ext cx="1080120" cy="12241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0.02724</cdr:x>
      <cdr:y>0.03704</cdr:y>
    </cdr:from>
    <cdr:to>
      <cdr:x>0.17272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45056" y="114814"/>
          <a:ext cx="1308764" cy="29849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0.03168</cdr:x>
      <cdr:y>0.07407</cdr:y>
    </cdr:from>
    <cdr:to>
      <cdr:x>0.08111</cdr:x>
      <cdr:y>0.25926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85027" y="144016"/>
          <a:ext cx="4446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0.03168</cdr:x>
      <cdr:y>0.07407</cdr:y>
    </cdr:from>
    <cdr:to>
      <cdr:x>0.19977</cdr:x>
      <cdr:y>0.96296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85027" y="144016"/>
          <a:ext cx="1512168" cy="17281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dirty="0" smtClean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0.48173</cdr:x>
      <cdr:y>0</cdr:y>
    </cdr:from>
    <cdr:to>
      <cdr:x>1</cdr:x>
      <cdr:y>0.34522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803170" y="-3075806"/>
          <a:ext cx="864091" cy="64632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/>
            <a:t>  </a:t>
          </a:r>
        </a:p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0.60465</cdr:x>
      <cdr:y>0.49038</cdr:y>
    </cdr:from>
    <cdr:to>
      <cdr:x>0.99336</cdr:x>
      <cdr:y>0.57692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8111" y="1224136"/>
          <a:ext cx="64807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60,3</a:t>
          </a:r>
          <a:endParaRPr lang="ru-RU" sz="12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0.60465</cdr:x>
      <cdr:y>0.49038</cdr:y>
    </cdr:from>
    <cdr:to>
      <cdr:x>0.95017</cdr:x>
      <cdr:y>0.60577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8111" y="1224136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61,0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0.60465</cdr:x>
      <cdr:y>0.49038</cdr:y>
    </cdr:from>
    <cdr:to>
      <cdr:x>0.99336</cdr:x>
      <cdr:y>0.57692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8111" y="1224136"/>
          <a:ext cx="64807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65,3</a:t>
          </a:r>
          <a:endParaRPr lang="ru-RU" sz="12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0.56146</cdr:x>
      <cdr:y>0.47779</cdr:y>
    </cdr:from>
    <cdr:to>
      <cdr:x>0.95017</cdr:x>
      <cdr:y>0.56433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106" y="1192688"/>
          <a:ext cx="648069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71,7</a:t>
          </a:r>
          <a:endParaRPr lang="ru-RU" sz="12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344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38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6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670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03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223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733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959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508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148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50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6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4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9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252520" cy="685799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РЕУТОВ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2015 год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плановый период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2016-2017 годов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532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5" y="116633"/>
            <a:ext cx="7772400" cy="1470025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БЮДЖЕТ ГОРОДСКОГО ОКРУГА РЕУТОВ</a:t>
            </a:r>
            <a:br>
              <a:rPr lang="ru-RU" sz="1800" b="1" dirty="0" smtClean="0"/>
            </a:br>
            <a:endParaRPr lang="ru-RU" sz="1800" b="1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760516910"/>
              </p:ext>
            </p:extLst>
          </p:nvPr>
        </p:nvGraphicFramePr>
        <p:xfrm>
          <a:off x="539554" y="1028733"/>
          <a:ext cx="8424937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6724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ДОХОДОВ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РЕУТОВ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088353155"/>
              </p:ext>
            </p:extLst>
          </p:nvPr>
        </p:nvGraphicFramePr>
        <p:xfrm>
          <a:off x="467545" y="1028735"/>
          <a:ext cx="8352928" cy="5610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285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251155893"/>
              </p:ext>
            </p:extLst>
          </p:nvPr>
        </p:nvGraphicFramePr>
        <p:xfrm>
          <a:off x="251521" y="1124744"/>
          <a:ext cx="2952329" cy="2613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724844323"/>
              </p:ext>
            </p:extLst>
          </p:nvPr>
        </p:nvGraphicFramePr>
        <p:xfrm>
          <a:off x="2411762" y="1124744"/>
          <a:ext cx="2952329" cy="2613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842589974"/>
              </p:ext>
            </p:extLst>
          </p:nvPr>
        </p:nvGraphicFramePr>
        <p:xfrm>
          <a:off x="4572002" y="1124744"/>
          <a:ext cx="2952329" cy="2613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122295091"/>
              </p:ext>
            </p:extLst>
          </p:nvPr>
        </p:nvGraphicFramePr>
        <p:xfrm>
          <a:off x="6804248" y="1124744"/>
          <a:ext cx="2952329" cy="2613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59634" y="164638"/>
            <a:ext cx="66967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РЕУТОВ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928873497"/>
              </p:ext>
            </p:extLst>
          </p:nvPr>
        </p:nvGraphicFramePr>
        <p:xfrm>
          <a:off x="539552" y="3909054"/>
          <a:ext cx="7848872" cy="1920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78597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59634" y="164639"/>
            <a:ext cx="66967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НАЛОГОВЫХ И НЕНАЛОГОВЫХ ДОХОДОВ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ГОРОДСКОГО ОКРУГА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РЕУТОВ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16908" y="1412776"/>
            <a:ext cx="31683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08005" y="1412776"/>
            <a:ext cx="31855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8" name="Диаграмма 47"/>
          <p:cNvGraphicFramePr/>
          <p:nvPr>
            <p:extLst>
              <p:ext uri="{D42A27DB-BD31-4B8C-83A1-F6EECF244321}">
                <p14:modId xmlns:p14="http://schemas.microsoft.com/office/powerpoint/2010/main" val="1799597715"/>
              </p:ext>
            </p:extLst>
          </p:nvPr>
        </p:nvGraphicFramePr>
        <p:xfrm>
          <a:off x="4355976" y="2338667"/>
          <a:ext cx="4680520" cy="4278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0" name="Прямая со стрелкой 49"/>
          <p:cNvCxnSpPr>
            <a:stCxn id="12" idx="2"/>
          </p:cNvCxnSpPr>
          <p:nvPr/>
        </p:nvCxnSpPr>
        <p:spPr>
          <a:xfrm>
            <a:off x="3001084" y="1782108"/>
            <a:ext cx="0" cy="53689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stCxn id="13" idx="2"/>
          </p:cNvCxnSpPr>
          <p:nvPr/>
        </p:nvCxnSpPr>
        <p:spPr>
          <a:xfrm>
            <a:off x="6200762" y="1782108"/>
            <a:ext cx="0" cy="53689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Диаграмма 59"/>
          <p:cNvGraphicFramePr/>
          <p:nvPr>
            <p:extLst>
              <p:ext uri="{D42A27DB-BD31-4B8C-83A1-F6EECF244321}">
                <p14:modId xmlns:p14="http://schemas.microsoft.com/office/powerpoint/2010/main" val="584267848"/>
              </p:ext>
            </p:extLst>
          </p:nvPr>
        </p:nvGraphicFramePr>
        <p:xfrm>
          <a:off x="107504" y="2319005"/>
          <a:ext cx="4474388" cy="4278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33182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49428812"/>
              </p:ext>
            </p:extLst>
          </p:nvPr>
        </p:nvGraphicFramePr>
        <p:xfrm>
          <a:off x="539552" y="4485117"/>
          <a:ext cx="7560840" cy="1536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59634" y="164637"/>
            <a:ext cx="66967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914988988"/>
              </p:ext>
            </p:extLst>
          </p:nvPr>
        </p:nvGraphicFramePr>
        <p:xfrm>
          <a:off x="0" y="1028733"/>
          <a:ext cx="2267744" cy="2688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4156147866"/>
              </p:ext>
            </p:extLst>
          </p:nvPr>
        </p:nvGraphicFramePr>
        <p:xfrm>
          <a:off x="1907704" y="1028733"/>
          <a:ext cx="2267744" cy="2688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2491155393"/>
              </p:ext>
            </p:extLst>
          </p:nvPr>
        </p:nvGraphicFramePr>
        <p:xfrm>
          <a:off x="3995936" y="1028733"/>
          <a:ext cx="2267744" cy="2688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796836311"/>
              </p:ext>
            </p:extLst>
          </p:nvPr>
        </p:nvGraphicFramePr>
        <p:xfrm>
          <a:off x="6228184" y="1028733"/>
          <a:ext cx="2267744" cy="2688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236876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071253571"/>
              </p:ext>
            </p:extLst>
          </p:nvPr>
        </p:nvGraphicFramePr>
        <p:xfrm>
          <a:off x="0" y="836712"/>
          <a:ext cx="8996180" cy="3099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59634" y="164637"/>
            <a:ext cx="66967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605363629"/>
              </p:ext>
            </p:extLst>
          </p:nvPr>
        </p:nvGraphicFramePr>
        <p:xfrm>
          <a:off x="323529" y="4293096"/>
          <a:ext cx="1667261" cy="2496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135512899"/>
              </p:ext>
            </p:extLst>
          </p:nvPr>
        </p:nvGraphicFramePr>
        <p:xfrm>
          <a:off x="2483769" y="4293096"/>
          <a:ext cx="1667261" cy="2496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99600000"/>
              </p:ext>
            </p:extLst>
          </p:nvPr>
        </p:nvGraphicFramePr>
        <p:xfrm>
          <a:off x="4716017" y="4293096"/>
          <a:ext cx="1667261" cy="2496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165793909"/>
              </p:ext>
            </p:extLst>
          </p:nvPr>
        </p:nvGraphicFramePr>
        <p:xfrm>
          <a:off x="7020273" y="4324544"/>
          <a:ext cx="1667261" cy="2496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9724" y="4051908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2014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894112" y="4051907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2015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148064" y="4051908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2016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462236" y="4051906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2017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3002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59634" y="164637"/>
            <a:ext cx="66967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БЕЗВОЗМЕЗДНЫХ ПОСТУПЛЕНИЙ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19302" y="1866781"/>
            <a:ext cx="4968552" cy="57606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4524475"/>
            <a:ext cx="2520280" cy="124813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79442" y="4197085"/>
            <a:ext cx="2448272" cy="124813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00193" y="4490284"/>
            <a:ext cx="2693447" cy="124813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ИНЫЕ МЕЖБЮДЖЕТНЫЕ ТРАНСФЕРТЫ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>
            <a:stCxn id="3" idx="2"/>
            <a:endCxn id="5" idx="0"/>
          </p:cNvCxnSpPr>
          <p:nvPr/>
        </p:nvCxnSpPr>
        <p:spPr>
          <a:xfrm>
            <a:off x="4503578" y="2442845"/>
            <a:ext cx="0" cy="17542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3" idx="2"/>
            <a:endCxn id="7" idx="0"/>
          </p:cNvCxnSpPr>
          <p:nvPr/>
        </p:nvCxnSpPr>
        <p:spPr>
          <a:xfrm>
            <a:off x="4503578" y="2442846"/>
            <a:ext cx="3143338" cy="20474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3" idx="2"/>
            <a:endCxn id="4" idx="0"/>
          </p:cNvCxnSpPr>
          <p:nvPr/>
        </p:nvCxnSpPr>
        <p:spPr>
          <a:xfrm flipH="1">
            <a:off x="1439652" y="2442846"/>
            <a:ext cx="3063926" cy="208162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934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767</TotalTime>
  <Words>111</Words>
  <Application>Microsoft Office PowerPoint</Application>
  <PresentationFormat>Экран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ПРОЕКТ  БЮДЖЕТА  ГОРОДСКОГО ОКРУГА РЕУТОВ  на 2015 год и плановый период 2016-2017 годов</vt:lpstr>
      <vt:lpstr>БЮДЖЕТ ГОРОДСКОГО ОКРУГА РЕУТОВ </vt:lpstr>
      <vt:lpstr>ОБЩИЙ ОБЪЕМ ДОХОДОВ  БЮДЖЕТА ГОРОДСКОГО ОКРУГА РЕУТОВ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ГОРОДСКОГО ОКРУГА РЕУТОВ</dc:title>
  <dc:creator>Рябова Е. С.</dc:creator>
  <cp:lastModifiedBy>Рябова Е. С.</cp:lastModifiedBy>
  <cp:revision>100</cp:revision>
  <dcterms:created xsi:type="dcterms:W3CDTF">2014-10-20T09:46:46Z</dcterms:created>
  <dcterms:modified xsi:type="dcterms:W3CDTF">2014-11-25T12:00:14Z</dcterms:modified>
</cp:coreProperties>
</file>